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56" r:id="rId2"/>
    <p:sldId id="263" r:id="rId3"/>
    <p:sldId id="257" r:id="rId4"/>
    <p:sldId id="267" r:id="rId5"/>
    <p:sldId id="266" r:id="rId6"/>
    <p:sldId id="268" r:id="rId7"/>
    <p:sldId id="269" r:id="rId8"/>
    <p:sldId id="271" r:id="rId9"/>
    <p:sldId id="272" r:id="rId10"/>
    <p:sldId id="270" r:id="rId11"/>
    <p:sldId id="273" r:id="rId12"/>
    <p:sldId id="274" r:id="rId13"/>
    <p:sldId id="258" r:id="rId14"/>
    <p:sldId id="261" r:id="rId15"/>
    <p:sldId id="265" r:id="rId16"/>
    <p:sldId id="26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5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917"/>
    <a:srgbClr val="996633"/>
    <a:srgbClr val="FFFFFF"/>
    <a:srgbClr val="E5B8E8"/>
    <a:srgbClr val="663300"/>
    <a:srgbClr val="E2BE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689" autoAdjust="0"/>
    <p:restoredTop sz="99275" autoAdjust="0"/>
  </p:normalViewPr>
  <p:slideViewPr>
    <p:cSldViewPr>
      <p:cViewPr>
        <p:scale>
          <a:sx n="80" d="100"/>
          <a:sy n="80" d="100"/>
        </p:scale>
        <p:origin x="-9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4F210-1DB6-4553-9FA3-4EF3B2FE4F1B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FC95B-2845-42B1-B5FD-D35B09FCA4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FC95B-2845-42B1-B5FD-D35B09FCA48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A7F48A-69CD-4417-ABBE-1D8E5B509ACA}" type="datetimeFigureOut">
              <a:rPr lang="it-IT" smtClean="0"/>
              <a:pPr/>
              <a:t>04/06/2011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A8EF5C-4FDC-4812-82AB-2A67BDCE1B8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audio" Target="../media/audio1.wav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hyperlink" Target="http://it.wikipedia.org/wiki/Carica_(chimica)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46.jpeg"/><Relationship Id="rId12" Type="http://schemas.openxmlformats.org/officeDocument/2006/relationships/hyperlink" Target="http://it.wikipedia.org/wiki/Col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hyperlink" Target="http://it.wikipedia.org/wiki/Feltro" TargetMode="External"/><Relationship Id="rId5" Type="http://schemas.openxmlformats.org/officeDocument/2006/relationships/image" Target="../media/image44.jpeg"/><Relationship Id="rId15" Type="http://schemas.openxmlformats.org/officeDocument/2006/relationships/hyperlink" Target="http://it.wikipedia.org/wiki/Additivo" TargetMode="External"/><Relationship Id="rId10" Type="http://schemas.openxmlformats.org/officeDocument/2006/relationships/hyperlink" Target="http://it.wikipedia.org/wiki/Igroscopico" TargetMode="External"/><Relationship Id="rId4" Type="http://schemas.openxmlformats.org/officeDocument/2006/relationships/image" Target="../media/image43.jpeg"/><Relationship Id="rId9" Type="http://schemas.openxmlformats.org/officeDocument/2006/relationships/hyperlink" Target="http://it.wikipedia.org/wiki/Materiale" TargetMode="External"/><Relationship Id="rId14" Type="http://schemas.openxmlformats.org/officeDocument/2006/relationships/hyperlink" Target="http://it.wikipedia.org/wiki/Colorant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XV_secolo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://it.wikipedia.org/wiki/Cina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Materiale" TargetMode="External"/><Relationship Id="rId5" Type="http://schemas.openxmlformats.org/officeDocument/2006/relationships/image" Target="../media/image48.jpeg"/><Relationship Id="rId10" Type="http://schemas.openxmlformats.org/officeDocument/2006/relationships/hyperlink" Target="http://it.wikipedia.org/wiki/Inghilterra" TargetMode="External"/><Relationship Id="rId4" Type="http://schemas.openxmlformats.org/officeDocument/2006/relationships/image" Target="../media/image46.jpeg"/><Relationship Id="rId9" Type="http://schemas.openxmlformats.org/officeDocument/2006/relationships/hyperlink" Target="http://it.wikipedia.org/wiki/18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it/5/59/Arcolaio.JPG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gif"/><Relationship Id="rId7" Type="http://schemas.openxmlformats.org/officeDocument/2006/relationships/image" Target="../media/image9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t.wikipedia.org/wiki/Plantae" TargetMode="External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it.wikipedia.org/wiki/Arbusto" TargetMode="External"/><Relationship Id="rId4" Type="http://schemas.openxmlformats.org/officeDocument/2006/relationships/hyperlink" Target="http://it.wikipedia.org/wiki/Albero_(botanica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Plantae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http://www.waybricolage.net/root/img/paniforte-g.jpg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43240" y="214290"/>
            <a:ext cx="4015681" cy="1469015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428728" y="1000108"/>
            <a:ext cx="58579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legno, </a:t>
            </a:r>
            <a:r>
              <a:rPr lang="it-IT" sz="5400" b="1" dirty="0" smtClean="0">
                <a:ln/>
                <a:solidFill>
                  <a:srgbClr val="E5B8E8"/>
                </a:solidFill>
              </a:rPr>
              <a:t>la </a:t>
            </a:r>
            <a:r>
              <a:rPr lang="it-IT" sz="5400" b="1" i="1" dirty="0" smtClean="0">
                <a:ln/>
                <a:solidFill>
                  <a:srgbClr val="E5B8E8"/>
                </a:solidFill>
              </a:rPr>
              <a:t>carta.</a:t>
            </a:r>
          </a:p>
          <a:p>
            <a:pPr algn="ctr"/>
            <a:endParaRPr lang="it-IT" sz="5400" b="1" i="1" dirty="0" smtClean="0">
              <a:ln/>
              <a:solidFill>
                <a:srgbClr val="E5B8E8"/>
              </a:solidFill>
            </a:endParaRPr>
          </a:p>
          <a:p>
            <a:pPr algn="ctr"/>
            <a:r>
              <a:rPr lang="it-IT" sz="5400" b="1" i="1" spc="50" dirty="0" smtClean="0">
                <a:ln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fibre tessili.</a:t>
            </a:r>
          </a:p>
          <a:p>
            <a:pPr algn="ctr"/>
            <a:endParaRPr lang="it-IT" sz="5400" b="1" i="1" spc="50" dirty="0" smtClean="0">
              <a:ln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vetro.</a:t>
            </a:r>
          </a:p>
          <a:p>
            <a:pPr algn="ctr"/>
            <a:r>
              <a:rPr lang="it-IT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it-IT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00298" y="857232"/>
            <a:ext cx="4000528" cy="1011222"/>
          </a:xfrm>
        </p:spPr>
        <p:txBody>
          <a:bodyPr>
            <a:norm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pannelli truciolari</a:t>
            </a:r>
          </a:p>
        </p:txBody>
      </p:sp>
      <p:pic>
        <p:nvPicPr>
          <p:cNvPr id="9217" name="Picture 1" descr="Particle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928802"/>
            <a:ext cx="3688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scuola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939" y="2357431"/>
            <a:ext cx="18145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85720" y="4857760"/>
            <a:ext cx="85725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50" dirty="0" smtClean="0"/>
              <a:t>Sono i pannelli in fibra di legno, composti di </a:t>
            </a:r>
            <a:r>
              <a:rPr lang="it-IT" sz="1650" b="1" dirty="0" smtClean="0">
                <a:solidFill>
                  <a:schemeClr val="accent2">
                    <a:lumMod val="75000"/>
                  </a:schemeClr>
                </a:solidFill>
              </a:rPr>
              <a:t>trucioli</a:t>
            </a:r>
            <a:r>
              <a:rPr lang="it-IT" sz="1650" dirty="0" smtClean="0"/>
              <a:t>, scarto delle lavorazioni del legno. </a:t>
            </a:r>
          </a:p>
          <a:p>
            <a:pPr algn="just"/>
            <a:r>
              <a:rPr lang="it-IT" sz="1650" dirty="0" smtClean="0"/>
              <a:t>I </a:t>
            </a:r>
            <a:r>
              <a:rPr lang="it-IT" sz="1650" b="1" dirty="0" smtClean="0">
                <a:solidFill>
                  <a:schemeClr val="accent2">
                    <a:lumMod val="75000"/>
                  </a:schemeClr>
                </a:solidFill>
              </a:rPr>
              <a:t>trucioli</a:t>
            </a:r>
            <a:r>
              <a:rPr lang="it-IT" sz="1650" dirty="0" smtClean="0"/>
              <a:t> vengono impastati con collanti e quindi pressati a produrre i pannelli.</a:t>
            </a:r>
          </a:p>
          <a:p>
            <a:endParaRPr lang="it-IT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829444" cy="1143000"/>
          </a:xfrm>
        </p:spPr>
        <p:txBody>
          <a:bodyPr>
            <a:normAutofit/>
          </a:bodyPr>
          <a:lstStyle/>
          <a:p>
            <a:pPr algn="ctr"/>
            <a:r>
              <a:rPr lang="it-IT" sz="3000" dirty="0" smtClean="0">
                <a:solidFill>
                  <a:srgbClr val="996633"/>
                </a:solidFill>
              </a:rPr>
              <a:t>Utensili antichi </a:t>
            </a:r>
            <a:r>
              <a:rPr lang="it-IT" sz="3000" dirty="0" smtClean="0">
                <a:solidFill>
                  <a:srgbClr val="7030A0"/>
                </a:solidFill>
              </a:rPr>
              <a:t>…</a:t>
            </a:r>
            <a:r>
              <a:rPr lang="it-IT" sz="3000" dirty="0" smtClean="0"/>
              <a:t> </a:t>
            </a:r>
            <a:r>
              <a:rPr lang="it-IT" sz="3000" dirty="0" smtClean="0">
                <a:solidFill>
                  <a:srgbClr val="FF0000"/>
                </a:solidFill>
              </a:rPr>
              <a:t>e macchine moderne</a:t>
            </a:r>
            <a:endParaRPr lang="it-IT" sz="3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File:Girabacch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098998" cy="155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ucchiel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1714512" cy="142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l_fi" descr="ece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35540"/>
            <a:ext cx="1643074" cy="14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l_fi" descr="sega%20a%20n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214818"/>
            <a:ext cx="17811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l_fi" descr="Androme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071942"/>
            <a:ext cx="198278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l_fi" descr="M20_Bianca_Satura_5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643446"/>
            <a:ext cx="21621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36-005-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817" y="1643050"/>
            <a:ext cx="22251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642910" y="321468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00430" y="628652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Macchina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C00000"/>
                </a:solidFill>
              </a:rPr>
              <a:t>combinata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38120" y="336708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96633"/>
                </a:solidFill>
                <a:latin typeface="+mj-lt"/>
                <a:ea typeface="+mj-ea"/>
                <a:cs typeface="+mj-cs"/>
              </a:rPr>
              <a:t>Girabacchino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28662" y="628652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Sega a nastro 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15140" y="3357562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96633"/>
                </a:solidFill>
                <a:latin typeface="+mj-lt"/>
                <a:ea typeface="+mj-ea"/>
                <a:cs typeface="+mj-cs"/>
              </a:rPr>
              <a:t>Sega a telaio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43438" y="321468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96633"/>
                </a:solidFill>
                <a:latin typeface="+mj-lt"/>
                <a:ea typeface="+mj-ea"/>
                <a:cs typeface="+mj-cs"/>
              </a:rPr>
              <a:t>Pialla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714612" y="328612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996633"/>
                </a:solidFill>
                <a:latin typeface="+mj-lt"/>
                <a:ea typeface="+mj-ea"/>
                <a:cs typeface="+mj-cs"/>
              </a:rPr>
              <a:t>Succhiello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000760" y="6280919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Macchina a controllo numerico</a:t>
            </a: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71604" y="0"/>
            <a:ext cx="62865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0" b="1" dirty="0" smtClean="0">
                <a:ln/>
                <a:solidFill>
                  <a:srgbClr val="E5B8E8"/>
                </a:solidFill>
              </a:rPr>
              <a:t>La </a:t>
            </a:r>
            <a:r>
              <a:rPr lang="it-IT" sz="9000" b="1" i="1" dirty="0" smtClean="0">
                <a:ln/>
                <a:solidFill>
                  <a:srgbClr val="E5B8E8"/>
                </a:solidFill>
              </a:rPr>
              <a:t>carta</a:t>
            </a:r>
            <a:endParaRPr lang="it-IT" sz="9000" dirty="0"/>
          </a:p>
        </p:txBody>
      </p:sp>
      <p:sp>
        <p:nvSpPr>
          <p:cNvPr id="5" name="Rettangolo 4"/>
          <p:cNvSpPr/>
          <p:nvPr/>
        </p:nvSpPr>
        <p:spPr>
          <a:xfrm>
            <a:off x="6858016" y="85723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Carta da stampa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71472" y="2500306"/>
            <a:ext cx="180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Carta per ufficio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971610" y="278605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Cartoni e cartoncini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786182" y="271462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Carta per sacchetti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500166" y="5000636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Articoli igienico-sanitari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786446" y="500063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Carta per uso industriale</a:t>
            </a:r>
            <a:endParaRPr lang="it-IT" dirty="0"/>
          </a:p>
        </p:txBody>
      </p:sp>
      <p:cxnSp>
        <p:nvCxnSpPr>
          <p:cNvPr id="14" name="Connettore 2 13"/>
          <p:cNvCxnSpPr>
            <a:endCxn id="6" idx="0"/>
          </p:cNvCxnSpPr>
          <p:nvPr/>
        </p:nvCxnSpPr>
        <p:spPr>
          <a:xfrm rot="5400000">
            <a:off x="1238074" y="1380958"/>
            <a:ext cx="1357322" cy="88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9" idx="0"/>
          </p:cNvCxnSpPr>
          <p:nvPr/>
        </p:nvCxnSpPr>
        <p:spPr>
          <a:xfrm>
            <a:off x="5596251" y="1142985"/>
            <a:ext cx="2461554" cy="1643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endCxn id="5" idx="1"/>
          </p:cNvCxnSpPr>
          <p:nvPr/>
        </p:nvCxnSpPr>
        <p:spPr>
          <a:xfrm>
            <a:off x="6072198" y="1000108"/>
            <a:ext cx="785818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endCxn id="12" idx="0"/>
          </p:cNvCxnSpPr>
          <p:nvPr/>
        </p:nvCxnSpPr>
        <p:spPr>
          <a:xfrm rot="16200000" flipH="1">
            <a:off x="4246412" y="2111514"/>
            <a:ext cx="3857652" cy="1920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11" idx="0"/>
          </p:cNvCxnSpPr>
          <p:nvPr/>
        </p:nvCxnSpPr>
        <p:spPr>
          <a:xfrm rot="5400000">
            <a:off x="1386140" y="2672032"/>
            <a:ext cx="3714774" cy="94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endCxn id="10" idx="0"/>
          </p:cNvCxnSpPr>
          <p:nvPr/>
        </p:nvCxnSpPr>
        <p:spPr>
          <a:xfrm rot="16200000" flipH="1">
            <a:off x="3899887" y="1767778"/>
            <a:ext cx="1571636" cy="32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il_fi" descr="origami-carta-igie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00702"/>
            <a:ext cx="1071538" cy="9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l_fi" descr="tovaglioli_al_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572140"/>
            <a:ext cx="1071570" cy="80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l_fi" descr="fazzolet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42926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l_fi" descr="ANd9GcSR1GXQIP9EPE1ZbmM9R9LFFJzuAlaZMJRQ7RcSaqWvLxqNqLxW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357826"/>
            <a:ext cx="1071570" cy="5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l_fi" descr="big_1557-4ad8b6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997081"/>
            <a:ext cx="714380" cy="8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l_fi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600074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l_fi" descr="carta-parat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3709" y="5429264"/>
            <a:ext cx="830291" cy="6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l_fi" descr="plastici_biz_11918310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3286124"/>
            <a:ext cx="1411980" cy="10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l_fi" descr="ima_sacchetti_cart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48" y="307181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l_fi" descr="5149585-quaderno-con-la-matita-fogli-di-carta-in-una-cella-in-una-spira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857496"/>
            <a:ext cx="928662" cy="7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il_fi" descr="fabriano_f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57290" y="2857496"/>
            <a:ext cx="1143008" cy="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il_fi" descr="carta-x-fotocopia-fabriano-copy-3-a4-598742n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3857628"/>
            <a:ext cx="1004467" cy="74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il_fi" descr="119345A1"/>
          <p:cNvPicPr>
            <a:picLocks noChangeAspect="1" noChangeArrowheads="1"/>
          </p:cNvPicPr>
          <p:nvPr/>
        </p:nvPicPr>
        <p:blipFill>
          <a:blip r:embed="rId15" cstate="print"/>
          <a:srcRect t="13473" b="14670"/>
          <a:stretch>
            <a:fillRect/>
          </a:stretch>
        </p:blipFill>
        <p:spPr bwMode="auto">
          <a:xfrm>
            <a:off x="7286644" y="1285860"/>
            <a:ext cx="928694" cy="6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il_fi" descr="euro_car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75431" y="1285860"/>
            <a:ext cx="668569" cy="5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r>
              <a:rPr lang="it-IT" sz="54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ea typeface="+mn-ea"/>
                <a:cs typeface="+mn-cs"/>
              </a:rPr>
              <a:t>La carta</a:t>
            </a:r>
            <a:endParaRPr lang="it-IT" sz="5400" b="1" i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0418" name="Picture 2" descr="http://ascuoladibugie.blogosfere.it/images/carta%20igie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1571636" cy="1257309"/>
          </a:xfrm>
          <a:prstGeom prst="rect">
            <a:avLst/>
          </a:prstGeom>
          <a:noFill/>
        </p:spPr>
      </p:pic>
      <p:pic>
        <p:nvPicPr>
          <p:cNvPr id="60420" name="Picture 4" descr="http://t0.gstatic.com/images?q=tbn:ANd9GcT77gQYrzWhT0HaifTYmo1VCKMo1eJnA3mRIMuniCZlVfDr-C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143512"/>
            <a:ext cx="1428760" cy="1212104"/>
          </a:xfrm>
          <a:prstGeom prst="rect">
            <a:avLst/>
          </a:prstGeom>
          <a:noFill/>
        </p:spPr>
      </p:pic>
      <p:pic>
        <p:nvPicPr>
          <p:cNvPr id="60422" name="Picture 6" descr="http://blog.edidablog.it/files/Image/FEDRA/car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3071802" cy="2736304"/>
          </a:xfrm>
          <a:prstGeom prst="rect">
            <a:avLst/>
          </a:prstGeom>
          <a:noFill/>
        </p:spPr>
      </p:pic>
      <p:pic>
        <p:nvPicPr>
          <p:cNvPr id="60424" name="Picture 8" descr="http://www.ideefesta.it/assets/galleries/207/cartone-ondula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5286388"/>
            <a:ext cx="1678773" cy="1119182"/>
          </a:xfrm>
          <a:prstGeom prst="rect">
            <a:avLst/>
          </a:prstGeom>
          <a:noFill/>
        </p:spPr>
      </p:pic>
      <p:pic>
        <p:nvPicPr>
          <p:cNvPr id="60426" name="Picture 10" descr="http://www.100casa.it/uploads/scatola-cart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86322"/>
            <a:ext cx="1500198" cy="1569245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347864" y="90872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</a:t>
            </a:r>
            <a:r>
              <a:rPr lang="it-IT" b="1" dirty="0" smtClean="0"/>
              <a:t>carta</a:t>
            </a:r>
            <a:r>
              <a:rPr lang="it-IT" dirty="0" smtClean="0"/>
              <a:t> è un </a:t>
            </a:r>
            <a:r>
              <a:rPr lang="it-IT" dirty="0" smtClean="0">
                <a:hlinkClick r:id="rId9" action="ppaction://hlinkfile" tooltip="Materiale"/>
              </a:rPr>
              <a:t>materiale</a:t>
            </a:r>
            <a:r>
              <a:rPr lang="it-IT" dirty="0" smtClean="0"/>
              <a:t> </a:t>
            </a:r>
            <a:r>
              <a:rPr lang="it-IT" dirty="0" smtClean="0">
                <a:hlinkClick r:id="rId10" action="ppaction://hlinkfile" tooltip="Igroscopico"/>
              </a:rPr>
              <a:t>igroscopico</a:t>
            </a:r>
            <a:r>
              <a:rPr lang="it-IT" dirty="0" smtClean="0"/>
              <a:t>, costituito da materie prime fibrose prevalentemente vegetali, unite per </a:t>
            </a:r>
            <a:r>
              <a:rPr lang="it-IT" dirty="0" smtClean="0">
                <a:hlinkClick r:id="rId11" action="ppaction://hlinkfile" tooltip="Feltro"/>
              </a:rPr>
              <a:t>feltrazione</a:t>
            </a:r>
            <a:r>
              <a:rPr lang="it-IT" dirty="0" smtClean="0"/>
              <a:t> (fenomeno che consiste nella salda unione reciproca delle fibre cellulosiche da una sospensione) ed essiccate, inoltre questo prodotto può essere arricchito da </a:t>
            </a:r>
            <a:r>
              <a:rPr lang="it-IT" dirty="0" smtClean="0">
                <a:hlinkClick r:id="rId12" action="ppaction://hlinkfile" tooltip="Colla"/>
              </a:rPr>
              <a:t>collanti</a:t>
            </a:r>
            <a:r>
              <a:rPr lang="it-IT" dirty="0" smtClean="0"/>
              <a:t>, </a:t>
            </a:r>
            <a:r>
              <a:rPr lang="it-IT" dirty="0" smtClean="0">
                <a:hlinkClick r:id="rId13" action="ppaction://hlinkfile" tooltip="Carica (chimica)"/>
              </a:rPr>
              <a:t>cariche</a:t>
            </a:r>
            <a:r>
              <a:rPr lang="it-IT" dirty="0" smtClean="0"/>
              <a:t> minerali, </a:t>
            </a:r>
            <a:r>
              <a:rPr lang="it-IT" dirty="0" smtClean="0">
                <a:hlinkClick r:id="rId14" action="ppaction://hlinkfile" tooltip="Colorante"/>
              </a:rPr>
              <a:t>coloranti</a:t>
            </a:r>
            <a:r>
              <a:rPr lang="it-IT" dirty="0" smtClean="0"/>
              <a:t> ed </a:t>
            </a:r>
            <a:r>
              <a:rPr lang="it-IT" dirty="0" smtClean="0">
                <a:hlinkClick r:id="rId15" action="ppaction://hlinkfile" tooltip="Additivo"/>
              </a:rPr>
              <a:t>additivi</a:t>
            </a:r>
            <a:r>
              <a:rPr lang="it-IT" dirty="0" smtClean="0"/>
              <a:t> diversi</a:t>
            </a:r>
            <a:endParaRPr lang="it-IT" dirty="0"/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Cartone</a:t>
            </a:r>
            <a:endParaRPr lang="it-IT" dirty="0"/>
          </a:p>
        </p:txBody>
      </p:sp>
      <p:pic>
        <p:nvPicPr>
          <p:cNvPr id="5" name="Picture 10" descr="http://www.100casa.it/uploads/scatola-car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85794"/>
            <a:ext cx="3429024" cy="3586846"/>
          </a:xfrm>
          <a:prstGeom prst="rect">
            <a:avLst/>
          </a:prstGeom>
          <a:noFill/>
        </p:spPr>
      </p:pic>
      <p:pic>
        <p:nvPicPr>
          <p:cNvPr id="12" name="Picture 8" descr="http://www.ideefesta.it/assets/galleries/207/cartone-ondul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00636"/>
            <a:ext cx="4333872" cy="1857364"/>
          </a:xfrm>
          <a:prstGeom prst="rect">
            <a:avLst/>
          </a:prstGeom>
          <a:noFill/>
        </p:spPr>
      </p:pic>
      <p:pic>
        <p:nvPicPr>
          <p:cNvPr id="2050" name="Picture 2" descr="http://www.marmari.org/modellismo/foto/foto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714884"/>
            <a:ext cx="3619482" cy="1960089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1772817"/>
            <a:ext cx="3419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 </a:t>
            </a:r>
            <a:r>
              <a:rPr lang="it-IT" b="1" dirty="0" smtClean="0"/>
              <a:t>cartone</a:t>
            </a:r>
            <a:r>
              <a:rPr lang="it-IT" dirty="0" smtClean="0"/>
              <a:t> è un </a:t>
            </a:r>
            <a:r>
              <a:rPr lang="it-IT" dirty="0" smtClean="0">
                <a:hlinkClick r:id="rId6"/>
              </a:rPr>
              <a:t>materiale</a:t>
            </a:r>
            <a:r>
              <a:rPr lang="it-IT" dirty="0" smtClean="0"/>
              <a:t> cartaceo particolarmente spesso e pesante, costituito da uno strato ondulato centrale e due fogli piani laterali.</a:t>
            </a:r>
          </a:p>
          <a:p>
            <a:r>
              <a:rPr lang="it-IT" dirty="0" smtClean="0"/>
              <a:t>Le sue origini risalgono alla </a:t>
            </a:r>
            <a:r>
              <a:rPr lang="it-IT" dirty="0" smtClean="0">
                <a:hlinkClick r:id="rId7"/>
              </a:rPr>
              <a:t>Cina</a:t>
            </a:r>
            <a:r>
              <a:rPr lang="it-IT" dirty="0" smtClean="0"/>
              <a:t> del </a:t>
            </a:r>
            <a:r>
              <a:rPr lang="it-IT" dirty="0" smtClean="0">
                <a:hlinkClick r:id="rId8"/>
              </a:rPr>
              <a:t>XV secolo</a:t>
            </a:r>
            <a:r>
              <a:rPr lang="it-IT" dirty="0" smtClean="0"/>
              <a:t>, mentre nel </a:t>
            </a:r>
            <a:r>
              <a:rPr lang="it-IT" dirty="0" smtClean="0">
                <a:hlinkClick r:id="rId9"/>
              </a:rPr>
              <a:t>1817</a:t>
            </a:r>
            <a:r>
              <a:rPr lang="it-IT" dirty="0" smtClean="0"/>
              <a:t> in </a:t>
            </a:r>
            <a:r>
              <a:rPr lang="it-IT" dirty="0" smtClean="0">
                <a:hlinkClick r:id="rId10"/>
              </a:rPr>
              <a:t>Inghilterra</a:t>
            </a:r>
            <a:r>
              <a:rPr lang="it-IT" dirty="0" smtClean="0"/>
              <a:t> furono vendute le prime scatole di cartone commerciali.</a:t>
            </a:r>
            <a:endParaRPr lang="it-IT" dirty="0"/>
          </a:p>
        </p:txBody>
      </p:sp>
    </p:spTree>
  </p:cSld>
  <p:clrMapOvr>
    <a:masterClrMapping/>
  </p:clrMapOvr>
  <p:transition spd="slow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Produzione della carta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 smtClean="0"/>
              <a:t>La produzione della carta iniziò con il cinese TS’AI LUN, 105 d.C. </a:t>
            </a:r>
          </a:p>
          <a:p>
            <a:r>
              <a:rPr lang="it-IT" sz="2000" dirty="0" smtClean="0"/>
              <a:t>In Europa si diffuse grazie agli Arabi, VIII sec.</a:t>
            </a:r>
          </a:p>
          <a:p>
            <a:endParaRPr lang="it-IT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61890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riciclaggio della carta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it-IT" sz="2200" dirty="0" smtClean="0"/>
              <a:t>Il recupero della carta fa risparmiare acqua ed energia .….. e fa risparmiare gli alberi.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l_fi" descr="cic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6143668" cy="35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5357850" cy="939784"/>
          </a:xfrm>
        </p:spPr>
        <p:txBody>
          <a:bodyPr/>
          <a:lstStyle/>
          <a:p>
            <a:pPr algn="ctr"/>
            <a:r>
              <a:rPr lang="it-IT" sz="4800" b="1" i="1" spc="50" dirty="0" smtClean="0">
                <a:ln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fibre tessili.</a:t>
            </a:r>
          </a:p>
        </p:txBody>
      </p:sp>
      <p:cxnSp>
        <p:nvCxnSpPr>
          <p:cNvPr id="5" name="Connettore 2 4"/>
          <p:cNvCxnSpPr>
            <a:stCxn id="2" idx="2"/>
            <a:endCxn id="12" idx="0"/>
          </p:cNvCxnSpPr>
          <p:nvPr/>
        </p:nvCxnSpPr>
        <p:spPr>
          <a:xfrm rot="5400000">
            <a:off x="3357554" y="821513"/>
            <a:ext cx="71438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2" idx="2"/>
            <a:endCxn id="13" idx="0"/>
          </p:cNvCxnSpPr>
          <p:nvPr/>
        </p:nvCxnSpPr>
        <p:spPr>
          <a:xfrm rot="16200000" flipH="1">
            <a:off x="4964909" y="714356"/>
            <a:ext cx="71438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714480" y="19288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FIBRE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NATURALI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14942" y="19288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TECNOFIBRE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5" name="Connettore 2 14"/>
          <p:cNvCxnSpPr>
            <a:stCxn id="12" idx="2"/>
            <a:endCxn id="34" idx="0"/>
          </p:cNvCxnSpPr>
          <p:nvPr/>
        </p:nvCxnSpPr>
        <p:spPr>
          <a:xfrm rot="16200000" flipH="1">
            <a:off x="2934997" y="2327782"/>
            <a:ext cx="98799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3" idx="2"/>
            <a:endCxn id="36" idx="0"/>
          </p:cNvCxnSpPr>
          <p:nvPr/>
        </p:nvCxnSpPr>
        <p:spPr>
          <a:xfrm rot="16200000" flipH="1">
            <a:off x="6578343" y="1899146"/>
            <a:ext cx="916552" cy="1714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3" idx="2"/>
            <a:endCxn id="35" idx="0"/>
          </p:cNvCxnSpPr>
          <p:nvPr/>
        </p:nvCxnSpPr>
        <p:spPr>
          <a:xfrm rot="5400000">
            <a:off x="5667501" y="2702832"/>
            <a:ext cx="91655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2" idx="2"/>
            <a:endCxn id="33" idx="0"/>
          </p:cNvCxnSpPr>
          <p:nvPr/>
        </p:nvCxnSpPr>
        <p:spPr>
          <a:xfrm rot="5400000">
            <a:off x="2184898" y="2506377"/>
            <a:ext cx="98799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2" idx="2"/>
            <a:endCxn id="26" idx="0"/>
          </p:cNvCxnSpPr>
          <p:nvPr/>
        </p:nvCxnSpPr>
        <p:spPr>
          <a:xfrm rot="5400000">
            <a:off x="1452659" y="1774138"/>
            <a:ext cx="987990" cy="203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57158" y="3286124"/>
            <a:ext cx="11430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96633"/>
                </a:solidFill>
              </a:rPr>
              <a:t>ANIMALI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sz="1600" b="1" dirty="0" smtClean="0"/>
              <a:t>Seta 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Lana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643042" y="3286124"/>
            <a:ext cx="15001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2D050"/>
                </a:solidFill>
              </a:rPr>
              <a:t>VEGETALI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sz="1600" b="1" dirty="0" smtClean="0"/>
              <a:t>Cotone 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Lino, Canapa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214678" y="3286124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MINERALI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Amianto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286380" y="3214686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ARTIFICIALI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Raion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858016" y="3214686"/>
            <a:ext cx="2071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7030A0"/>
                </a:solidFill>
              </a:rPr>
              <a:t>SINTETICHE</a:t>
            </a:r>
          </a:p>
          <a:p>
            <a:pPr algn="ctr"/>
            <a:endParaRPr lang="it-IT" b="1" dirty="0" smtClean="0">
              <a:solidFill>
                <a:srgbClr val="7030A0"/>
              </a:solidFill>
            </a:endParaRPr>
          </a:p>
          <a:p>
            <a:pPr algn="ctr"/>
            <a:endParaRPr lang="it-IT" b="1" dirty="0" smtClean="0">
              <a:solidFill>
                <a:srgbClr val="7030A0"/>
              </a:solidFill>
            </a:endParaRPr>
          </a:p>
          <a:p>
            <a:r>
              <a:rPr lang="it-IT" b="1" dirty="0" smtClean="0"/>
              <a:t>Nylon</a:t>
            </a:r>
            <a:endParaRPr lang="it-IT" dirty="0" smtClean="0"/>
          </a:p>
          <a:p>
            <a:r>
              <a:rPr lang="it-IT" b="1" dirty="0" smtClean="0"/>
              <a:t>Leacril</a:t>
            </a:r>
          </a:p>
          <a:p>
            <a:r>
              <a:rPr lang="it-IT" b="1" dirty="0" smtClean="0"/>
              <a:t>Terital </a:t>
            </a:r>
          </a:p>
          <a:p>
            <a:r>
              <a:rPr lang="it-IT" b="1" dirty="0" smtClean="0"/>
              <a:t>Moplen </a:t>
            </a:r>
          </a:p>
          <a:p>
            <a:r>
              <a:rPr lang="it-IT" b="1" dirty="0" smtClean="0"/>
              <a:t>Kevlar</a:t>
            </a:r>
          </a:p>
          <a:p>
            <a:endParaRPr lang="it-IT" b="1" dirty="0" smtClean="0"/>
          </a:p>
          <a:p>
            <a:r>
              <a:rPr lang="it-IT" b="1" dirty="0" smtClean="0"/>
              <a:t>Fibre di carbonio</a:t>
            </a: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996633"/>
                </a:solidFill>
              </a:rPr>
              <a:t>Fibre naturali animali.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Seta e Lana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8" name="il_fi" descr="abiti_da_sposa-s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l_fi" descr="set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522" y="1571612"/>
            <a:ext cx="25544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57158" y="150017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seta</a:t>
            </a:r>
            <a:r>
              <a:rPr lang="it-IT" dirty="0" smtClean="0"/>
              <a:t>  si ottiene dal baco da seta, che vive 40-50 giorni e si nutre di gelso. </a:t>
            </a:r>
          </a:p>
          <a:p>
            <a:pPr algn="just"/>
            <a:r>
              <a:rPr lang="it-IT" dirty="0" smtClean="0"/>
              <a:t>Infine, si trasforma in farfalla.</a:t>
            </a:r>
          </a:p>
          <a:p>
            <a:pPr algn="just"/>
            <a:r>
              <a:rPr lang="it-IT" dirty="0" smtClean="0"/>
              <a:t>La seta è resistente ed è elastica, molto pregiata nell’abbigliamento.</a:t>
            </a:r>
          </a:p>
          <a:p>
            <a:pPr algn="just"/>
            <a:r>
              <a:rPr lang="it-IT" dirty="0" smtClean="0"/>
              <a:t>Il maggior produttore al mondo è la Cina.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28596" y="4071942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lana</a:t>
            </a:r>
            <a:r>
              <a:rPr lang="it-IT" dirty="0" smtClean="0"/>
              <a:t> si ottiene dal vello della pecora e delle capre.</a:t>
            </a:r>
          </a:p>
          <a:p>
            <a:pPr algn="just"/>
            <a:r>
              <a:rPr lang="it-IT" dirty="0" smtClean="0"/>
              <a:t>Sono famose la lana Mohair, la cashmere del Tibet, e la lana di vigogna.</a:t>
            </a:r>
          </a:p>
          <a:p>
            <a:pPr algn="just"/>
            <a:r>
              <a:rPr lang="it-IT" dirty="0" smtClean="0"/>
              <a:t>È usata per abbigliamento e tessitura.</a:t>
            </a:r>
            <a:endParaRPr lang="it-IT" dirty="0"/>
          </a:p>
        </p:txBody>
      </p:sp>
      <p:pic>
        <p:nvPicPr>
          <p:cNvPr id="3077" name="Picture 5" descr="http://francesca.libritorre.com/images/maglia/maglionemela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4398954"/>
            <a:ext cx="1571636" cy="1205825"/>
          </a:xfrm>
          <a:prstGeom prst="rect">
            <a:avLst/>
          </a:prstGeom>
          <a:noFill/>
        </p:spPr>
      </p:pic>
      <p:pic>
        <p:nvPicPr>
          <p:cNvPr id="3079" name="Picture 7" descr="http://www.haisentito.it/img/Cap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429132"/>
            <a:ext cx="1428760" cy="1578740"/>
          </a:xfrm>
          <a:prstGeom prst="rect">
            <a:avLst/>
          </a:prstGeom>
          <a:noFill/>
        </p:spPr>
      </p:pic>
      <p:pic>
        <p:nvPicPr>
          <p:cNvPr id="3081" name="Picture 9" descr="http://www.volontari.org/lettere/immagini/pec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9" y="4429132"/>
            <a:ext cx="1507595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755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92D050"/>
                </a:solidFill>
              </a:rPr>
              <a:t>Fibre naturali vegetali.</a:t>
            </a:r>
            <a:br>
              <a:rPr lang="it-IT" b="1" dirty="0" smtClean="0">
                <a:solidFill>
                  <a:srgbClr val="92D050"/>
                </a:solidFill>
              </a:rPr>
            </a:br>
            <a:r>
              <a:rPr lang="it-IT" b="1" dirty="0" smtClean="0"/>
              <a:t>Cotone, Lino e Canapa.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58" y="150017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seme del </a:t>
            </a:r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cotone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si estrae dalla pianta del cotone più volte l’anno. </a:t>
            </a:r>
          </a:p>
          <a:p>
            <a:pPr algn="just"/>
            <a:r>
              <a:rPr lang="it-IT" dirty="0" smtClean="0"/>
              <a:t>Si fila.</a:t>
            </a:r>
          </a:p>
          <a:p>
            <a:pPr algn="just"/>
            <a:r>
              <a:rPr lang="it-IT" dirty="0" smtClean="0"/>
              <a:t>È usato nell’abbigliamento e dà un senso di freschezza.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596" y="407194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lino</a:t>
            </a: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si ottiene da un fusto alto 1 metro, si raccoglie ogni 4 mesi.</a:t>
            </a:r>
          </a:p>
          <a:p>
            <a:pPr algn="just"/>
            <a:r>
              <a:rPr lang="it-IT" dirty="0" smtClean="0"/>
              <a:t>È usato nell’abbigliamento e dà un senso di freschezza.</a:t>
            </a:r>
            <a:endParaRPr lang="it-IT" dirty="0"/>
          </a:p>
        </p:txBody>
      </p:sp>
      <p:pic>
        <p:nvPicPr>
          <p:cNvPr id="11266" name="Picture 2" descr="http://acquarioazzurro.files.wordpress.com/2010/12/pianta-del-co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71612"/>
            <a:ext cx="2071702" cy="1799422"/>
          </a:xfrm>
          <a:prstGeom prst="rect">
            <a:avLst/>
          </a:prstGeom>
          <a:noFill/>
        </p:spPr>
      </p:pic>
      <p:pic>
        <p:nvPicPr>
          <p:cNvPr id="11268" name="Picture 4" descr="http://www.quicasa.it/images/house&amp;glamour-archievoluzioni-lino-quicasa.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2126527" cy="1662558"/>
          </a:xfrm>
          <a:prstGeom prst="rect">
            <a:avLst/>
          </a:prstGeom>
          <a:noFill/>
        </p:spPr>
      </p:pic>
      <p:pic>
        <p:nvPicPr>
          <p:cNvPr id="11270" name="Picture 6" descr="http://www.comuneruinas.it/file.php?id=11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1857388" cy="1393041"/>
          </a:xfrm>
          <a:prstGeom prst="rect">
            <a:avLst/>
          </a:prstGeom>
          <a:noFill/>
        </p:spPr>
      </p:pic>
      <p:pic>
        <p:nvPicPr>
          <p:cNvPr id="11272" name="Picture 8" descr="http://www.funphotoart.com/wp-content/uploads/2007/10/tie-dye-tshirt-colorfu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643050"/>
            <a:ext cx="1604438" cy="1633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g%20lez%20il%20legno[1]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Rettangolo 8"/>
          <p:cNvSpPr/>
          <p:nvPr/>
        </p:nvSpPr>
        <p:spPr>
          <a:xfrm>
            <a:off x="0" y="5072074"/>
            <a:ext cx="6929454" cy="1440160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FF00"/>
                </a:solidFill>
                <a:latin typeface="Comic Sans MS" pitchFamily="66" charset="0"/>
              </a:rPr>
              <a:t>Classe 1° C</a:t>
            </a:r>
          </a:p>
          <a:p>
            <a:pPr algn="ctr"/>
            <a:r>
              <a:rPr lang="it-IT" sz="2400" dirty="0" smtClean="0">
                <a:solidFill>
                  <a:srgbClr val="FFFF00"/>
                </a:solidFill>
                <a:latin typeface="Comic Sans MS" pitchFamily="66" charset="0"/>
              </a:rPr>
              <a:t>Anno 2010-2011</a:t>
            </a:r>
            <a:endParaRPr lang="it-IT" sz="32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5720" y="548680"/>
            <a:ext cx="885828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000" dirty="0" smtClean="0">
                <a:solidFill>
                  <a:srgbClr val="FFFF00"/>
                </a:solidFill>
                <a:latin typeface="Comic Sans MS" pitchFamily="66" charset="0"/>
              </a:rPr>
              <a:t>Presentato da: </a:t>
            </a:r>
          </a:p>
          <a:p>
            <a:pPr algn="ctr"/>
            <a:r>
              <a:rPr lang="it-IT" sz="3000" dirty="0" smtClean="0">
                <a:solidFill>
                  <a:srgbClr val="0070C0"/>
                </a:solidFill>
                <a:latin typeface="Comic Sans MS" pitchFamily="66" charset="0"/>
              </a:rPr>
              <a:t>Michelangelo MONTANARO</a:t>
            </a:r>
          </a:p>
          <a:p>
            <a:pPr algn="ctr"/>
            <a:endParaRPr lang="it-IT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Fibre naturali minerali .</a:t>
            </a:r>
            <a:b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b="1" dirty="0" smtClean="0"/>
              <a:t>Amianto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10242" name="Picture 2" descr="http://t1.gstatic.com/images?q=tbn:ANd9GcQYZtXITSzSn6Suy4tJFfiG-o-N7ldZy-qQvC7zx4ag0cqE7mx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2292251" cy="1587596"/>
          </a:xfrm>
          <a:prstGeom prst="rect">
            <a:avLst/>
          </a:prstGeom>
          <a:noFill/>
        </p:spPr>
      </p:pic>
      <p:pic>
        <p:nvPicPr>
          <p:cNvPr id="10244" name="Picture 4" descr="http://2.bp.blogspot.com/-5FdLsCpyOD8/TVkB4wzHmcI/AAAAAAAAB44/9APIqzPlKws/s1600/amian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43050"/>
            <a:ext cx="2205457" cy="1654093"/>
          </a:xfrm>
          <a:prstGeom prst="rect">
            <a:avLst/>
          </a:prstGeom>
          <a:noFill/>
        </p:spPr>
      </p:pic>
      <p:pic>
        <p:nvPicPr>
          <p:cNvPr id="10246" name="Picture 6" descr="http://www.peregolibri.it/blog/wp-content/uploads/2010/08/amianto-pericolo.jpg"/>
          <p:cNvPicPr>
            <a:picLocks noChangeAspect="1" noChangeArrowheads="1"/>
          </p:cNvPicPr>
          <p:nvPr/>
        </p:nvPicPr>
        <p:blipFill>
          <a:blip r:embed="rId5" cstate="print"/>
          <a:srcRect l="9041" r="15959"/>
          <a:stretch>
            <a:fillRect/>
          </a:stretch>
        </p:blipFill>
        <p:spPr bwMode="auto">
          <a:xfrm>
            <a:off x="6876256" y="3912535"/>
            <a:ext cx="1728192" cy="172818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55576" y="1484784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L’amianto si usava per fare tessuti che proteggevano dal fuoco; impastato si usava per fare le coperture di tetti.</a:t>
            </a:r>
          </a:p>
          <a:p>
            <a:pPr algn="just"/>
            <a:r>
              <a:rPr lang="it-IT" sz="1600" dirty="0" smtClean="0"/>
              <a:t>L’amianto non si usa più perché è un inquinante. </a:t>
            </a:r>
          </a:p>
          <a:p>
            <a:pPr algn="just"/>
            <a:r>
              <a:rPr lang="it-IT" sz="1600" dirty="0" smtClean="0"/>
              <a:t>Porta malattie mortali, come il cancro ai polmoni.</a:t>
            </a:r>
          </a:p>
        </p:txBody>
      </p:sp>
      <p:pic>
        <p:nvPicPr>
          <p:cNvPr id="7170" name="Picture 2" descr="http://ua.all.biz/img/ua/catalog/81811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61048"/>
            <a:ext cx="2328193" cy="1746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Fibre artificiali.</a:t>
            </a:r>
            <a:br>
              <a:rPr lang="it-IT" b="1" dirty="0" smtClean="0">
                <a:solidFill>
                  <a:srgbClr val="FFC000"/>
                </a:solidFill>
              </a:rPr>
            </a:br>
            <a:r>
              <a:rPr lang="it-IT" b="1" dirty="0" smtClean="0"/>
              <a:t>Raion. 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55679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Si ottengono per trasformazione chimico - meccanica da sostanze naturali come la cellulosa trattata e fatta maturare, aggiunta alla soda caustica.</a:t>
            </a:r>
          </a:p>
          <a:p>
            <a:pPr algn="just"/>
            <a:r>
              <a:rPr lang="it-IT" sz="1600" dirty="0" smtClean="0"/>
              <a:t>Si ottiene così un impasto che viene fatto filare e si ottiene il </a:t>
            </a:r>
            <a:r>
              <a:rPr lang="it-IT" sz="1600" b="1" u="sng" dirty="0" smtClean="0">
                <a:solidFill>
                  <a:srgbClr val="E5B8E8"/>
                </a:solidFill>
              </a:rPr>
              <a:t>raion di viscosa</a:t>
            </a:r>
            <a:r>
              <a:rPr lang="it-IT" sz="1600" dirty="0" smtClean="0">
                <a:solidFill>
                  <a:srgbClr val="E5B8E8"/>
                </a:solidFill>
              </a:rPr>
              <a:t>.</a:t>
            </a:r>
            <a:endParaRPr lang="it-IT" sz="1600" dirty="0" smtClean="0">
              <a:solidFill>
                <a:srgbClr val="FFFFFF"/>
              </a:solidFill>
            </a:endParaRPr>
          </a:p>
        </p:txBody>
      </p:sp>
      <p:pic>
        <p:nvPicPr>
          <p:cNvPr id="6146" name="Picture 2" descr="http://www.tessutimodus.com/temp/img2281128527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016221" cy="2016223"/>
          </a:xfrm>
          <a:prstGeom prst="rect">
            <a:avLst/>
          </a:prstGeom>
          <a:noFill/>
        </p:spPr>
      </p:pic>
      <p:pic>
        <p:nvPicPr>
          <p:cNvPr id="6148" name="Picture 4" descr="http://images.luisaviaroma.com/small53I/D2Y/6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1428750" cy="1905000"/>
          </a:xfrm>
          <a:prstGeom prst="rect">
            <a:avLst/>
          </a:prstGeom>
          <a:noFill/>
        </p:spPr>
      </p:pic>
      <p:pic>
        <p:nvPicPr>
          <p:cNvPr id="6150" name="Picture 6" descr="http://media-cloud.bestshopping.com/images/more/yoox/medium200/3598ea3d6b0139c0eeb9dd9efcd94d0d-341723156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3284984"/>
            <a:ext cx="1368152" cy="1742869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644008" y="378904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FFFFFF"/>
                </a:solidFill>
              </a:rPr>
              <a:t>Esiste il </a:t>
            </a:r>
            <a:r>
              <a:rPr lang="it-IT" sz="1600" b="1" u="sng" dirty="0" smtClean="0">
                <a:solidFill>
                  <a:srgbClr val="E5B8E8"/>
                </a:solidFill>
              </a:rPr>
              <a:t>raion acetato</a:t>
            </a:r>
            <a:r>
              <a:rPr lang="it-IT" sz="1600" dirty="0" smtClean="0">
                <a:solidFill>
                  <a:srgbClr val="E5B8E8"/>
                </a:solidFill>
              </a:rPr>
              <a:t> </a:t>
            </a:r>
            <a:r>
              <a:rPr lang="it-IT" dirty="0" smtClean="0">
                <a:solidFill>
                  <a:srgbClr val="FFFFFF"/>
                </a:solidFill>
              </a:rPr>
              <a:t>(non si sgualcisce ed è meno resistente della viscosa.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1560" y="515719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FFFF"/>
                </a:solidFill>
              </a:rPr>
              <a:t>Esiste anche il </a:t>
            </a:r>
            <a:r>
              <a:rPr lang="it-IT" sz="1600" b="1" u="sng" dirty="0" smtClean="0">
                <a:solidFill>
                  <a:srgbClr val="E5B8E8"/>
                </a:solidFill>
              </a:rPr>
              <a:t>raion cupro-ammonio </a:t>
            </a:r>
            <a:r>
              <a:rPr lang="it-IT" dirty="0" smtClean="0">
                <a:solidFill>
                  <a:srgbClr val="FFFFFF"/>
                </a:solidFill>
              </a:rPr>
              <a:t>(è costoso; ma, è una seta artificiale).</a:t>
            </a:r>
          </a:p>
        </p:txBody>
      </p:sp>
    </p:spTree>
  </p:cSld>
  <p:clrMapOvr>
    <a:masterClrMapping/>
  </p:clrMapOvr>
  <p:transition spd="slow">
    <p:pull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smtClean="0">
                <a:solidFill>
                  <a:srgbClr val="7030A0"/>
                </a:solidFill>
              </a:rPr>
              <a:t>Fibre sintetiche.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Derivate da </a:t>
            </a:r>
            <a:r>
              <a:rPr lang="it-IT" b="1" dirty="0" smtClean="0">
                <a:solidFill>
                  <a:srgbClr val="E5B8E8"/>
                </a:solidFill>
              </a:rPr>
              <a:t>petrolio</a:t>
            </a:r>
            <a:r>
              <a:rPr lang="it-IT" b="1" dirty="0" smtClean="0"/>
              <a:t> e da </a:t>
            </a:r>
            <a:r>
              <a:rPr lang="it-IT" b="1" dirty="0" smtClean="0">
                <a:solidFill>
                  <a:schemeClr val="tx1">
                    <a:lumMod val="65000"/>
                  </a:schemeClr>
                </a:solidFill>
              </a:rPr>
              <a:t>carbonio</a:t>
            </a:r>
            <a:r>
              <a:rPr lang="it-IT" b="1" dirty="0" smtClean="0"/>
              <a:t>. 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177281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Sono estratte da molecole non naturali (chimiche, derivate dal petrolio).</a:t>
            </a:r>
          </a:p>
        </p:txBody>
      </p:sp>
      <p:pic>
        <p:nvPicPr>
          <p:cNvPr id="5122" name="Picture 2" descr="http://www.bouledujour.it/images/Borsoni%20per%20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316899" cy="838475"/>
          </a:xfrm>
          <a:prstGeom prst="rect">
            <a:avLst/>
          </a:prstGeom>
          <a:noFill/>
        </p:spPr>
      </p:pic>
      <p:pic>
        <p:nvPicPr>
          <p:cNvPr id="5124" name="Picture 4" descr="http://www.alboland.com/flex/images/D.579ae384387b99d6b830/F0970_tuta_Sibari.jpg"/>
          <p:cNvPicPr>
            <a:picLocks noChangeAspect="1" noChangeArrowheads="1"/>
          </p:cNvPicPr>
          <p:nvPr/>
        </p:nvPicPr>
        <p:blipFill>
          <a:blip r:embed="rId4" cstate="print"/>
          <a:srcRect r="11635"/>
          <a:stretch>
            <a:fillRect/>
          </a:stretch>
        </p:blipFill>
        <p:spPr bwMode="auto">
          <a:xfrm>
            <a:off x="4572000" y="2348880"/>
            <a:ext cx="720080" cy="1412776"/>
          </a:xfrm>
          <a:prstGeom prst="rect">
            <a:avLst/>
          </a:prstGeom>
          <a:noFill/>
        </p:spPr>
      </p:pic>
      <p:pic>
        <p:nvPicPr>
          <p:cNvPr id="5126" name="Picture 6" descr="http://www.fabbricamaterassiafg.com/polopoly_fs/1.3286930.1303046843!/httpImage/img.jpg_gen/derivatives/landscape_324/img.jpg"/>
          <p:cNvPicPr>
            <a:picLocks noChangeAspect="1" noChangeArrowheads="1"/>
          </p:cNvPicPr>
          <p:nvPr/>
        </p:nvPicPr>
        <p:blipFill>
          <a:blip r:embed="rId5" cstate="print"/>
          <a:srcRect t="29412" b="23529"/>
          <a:stretch>
            <a:fillRect/>
          </a:stretch>
        </p:blipFill>
        <p:spPr bwMode="auto">
          <a:xfrm>
            <a:off x="1907704" y="2996952"/>
            <a:ext cx="1432183" cy="792088"/>
          </a:xfrm>
          <a:prstGeom prst="rect">
            <a:avLst/>
          </a:prstGeom>
          <a:noFill/>
        </p:spPr>
      </p:pic>
      <p:pic>
        <p:nvPicPr>
          <p:cNvPr id="5128" name="Picture 8" descr="http://www.deghi.it/images/Accessori%20bagno/M206032_vetrina.jpg"/>
          <p:cNvPicPr>
            <a:picLocks noChangeAspect="1" noChangeArrowheads="1"/>
          </p:cNvPicPr>
          <p:nvPr/>
        </p:nvPicPr>
        <p:blipFill>
          <a:blip r:embed="rId6" cstate="print"/>
          <a:srcRect l="8333" r="8333"/>
          <a:stretch>
            <a:fillRect/>
          </a:stretch>
        </p:blipFill>
        <p:spPr bwMode="auto">
          <a:xfrm>
            <a:off x="6516216" y="2492896"/>
            <a:ext cx="720080" cy="864096"/>
          </a:xfrm>
          <a:prstGeom prst="rect">
            <a:avLst/>
          </a:prstGeom>
          <a:noFill/>
        </p:spPr>
      </p:pic>
      <p:pic>
        <p:nvPicPr>
          <p:cNvPr id="5130" name="Picture 10" descr="http://www.alfredobenni.com/images/2020prototype.jpeg"/>
          <p:cNvPicPr>
            <a:picLocks noChangeAspect="1" noChangeArrowheads="1"/>
          </p:cNvPicPr>
          <p:nvPr/>
        </p:nvPicPr>
        <p:blipFill>
          <a:blip r:embed="rId7" cstate="print"/>
          <a:srcRect l="26326" r="21021"/>
          <a:stretch>
            <a:fillRect/>
          </a:stretch>
        </p:blipFill>
        <p:spPr bwMode="auto">
          <a:xfrm>
            <a:off x="8100392" y="2276872"/>
            <a:ext cx="576064" cy="1368152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1835696" y="2276872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E5B8E8"/>
                </a:solidFill>
              </a:rPr>
              <a:t>Leacril</a:t>
            </a:r>
            <a:r>
              <a:rPr lang="it-IT" sz="1600" i="1" dirty="0" smtClean="0"/>
              <a:t> simile alla lana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7308304" y="2276872"/>
            <a:ext cx="864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E5B8E8"/>
                </a:solidFill>
              </a:rPr>
              <a:t>Kevlar</a:t>
            </a:r>
            <a:r>
              <a:rPr lang="it-IT" sz="1600" i="1" dirty="0" smtClean="0"/>
              <a:t> per tessuti anti-fiamma</a:t>
            </a:r>
            <a:endParaRPr lang="it-IT" sz="1600" i="1" dirty="0"/>
          </a:p>
        </p:txBody>
      </p:sp>
      <p:sp>
        <p:nvSpPr>
          <p:cNvPr id="25" name="Rettangolo 24"/>
          <p:cNvSpPr/>
          <p:nvPr/>
        </p:nvSpPr>
        <p:spPr>
          <a:xfrm>
            <a:off x="3491880" y="2276872"/>
            <a:ext cx="122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E5B8E8"/>
                </a:solidFill>
              </a:rPr>
              <a:t>Terital</a:t>
            </a:r>
            <a:r>
              <a:rPr lang="it-IT" sz="1600" i="1" dirty="0" smtClean="0"/>
              <a:t> resistente all’usura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5436096" y="2276872"/>
            <a:ext cx="1224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E5B8E8"/>
                </a:solidFill>
              </a:rPr>
              <a:t>Moplen</a:t>
            </a:r>
            <a:r>
              <a:rPr lang="it-IT" sz="1600" dirty="0" smtClean="0"/>
              <a:t> per tessuti per l’edilizia, sgabelli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51520" y="2204864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u="sng" dirty="0" smtClean="0">
                <a:solidFill>
                  <a:srgbClr val="E5B8E8"/>
                </a:solidFill>
              </a:rPr>
              <a:t>Nylon</a:t>
            </a:r>
            <a:r>
              <a:rPr lang="it-IT" sz="1600" i="1" dirty="0" smtClean="0"/>
              <a:t> per lo sport 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611560" y="42930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Non derivano dal petrolio ma da filamenti di carbonio; sono le fibre di </a:t>
            </a:r>
            <a:r>
              <a:rPr lang="it-IT" b="1" i="1" dirty="0" smtClean="0">
                <a:solidFill>
                  <a:schemeClr val="tx1">
                    <a:lumMod val="65000"/>
                  </a:schemeClr>
                </a:solidFill>
              </a:rPr>
              <a:t>carbonio</a:t>
            </a:r>
            <a:r>
              <a:rPr lang="it-IT" i="1" dirty="0" smtClean="0"/>
              <a:t>.</a:t>
            </a:r>
          </a:p>
          <a:p>
            <a:r>
              <a:rPr lang="it-IT" i="1" dirty="0" smtClean="0"/>
              <a:t>Sono molto leggere e molto resistenti alle sollecitazioni.</a:t>
            </a:r>
          </a:p>
        </p:txBody>
      </p:sp>
      <p:pic>
        <p:nvPicPr>
          <p:cNvPr id="5132" name="Picture 12" descr="http://www.guidaacquisti.net/_immagini/guida/canna-da-pesca.jpg"/>
          <p:cNvPicPr>
            <a:picLocks noChangeAspect="1" noChangeArrowheads="1"/>
          </p:cNvPicPr>
          <p:nvPr/>
        </p:nvPicPr>
        <p:blipFill>
          <a:blip r:embed="rId8" cstate="print"/>
          <a:srcRect l="9450" t="5579" r="28181" b="5153"/>
          <a:stretch>
            <a:fillRect/>
          </a:stretch>
        </p:blipFill>
        <p:spPr bwMode="auto">
          <a:xfrm>
            <a:off x="539552" y="4952078"/>
            <a:ext cx="1440160" cy="1396519"/>
          </a:xfrm>
          <a:prstGeom prst="rect">
            <a:avLst/>
          </a:prstGeom>
          <a:noFill/>
        </p:spPr>
      </p:pic>
      <p:pic>
        <p:nvPicPr>
          <p:cNvPr id="5134" name="Picture 14" descr="http://im.wk.io/images/p/66162/racchette-head-caratteristiche-e-materiali-di-una-buona-racchetta-da-tennis.jpeg"/>
          <p:cNvPicPr>
            <a:picLocks noChangeAspect="1" noChangeArrowheads="1"/>
          </p:cNvPicPr>
          <p:nvPr/>
        </p:nvPicPr>
        <p:blipFill>
          <a:blip r:embed="rId9" cstate="print"/>
          <a:srcRect l="25742" r="26074"/>
          <a:stretch>
            <a:fillRect/>
          </a:stretch>
        </p:blipFill>
        <p:spPr bwMode="auto">
          <a:xfrm rot="1544689">
            <a:off x="2512558" y="4988483"/>
            <a:ext cx="581597" cy="1591695"/>
          </a:xfrm>
          <a:prstGeom prst="rect">
            <a:avLst/>
          </a:prstGeom>
          <a:noFill/>
        </p:spPr>
      </p:pic>
      <p:pic>
        <p:nvPicPr>
          <p:cNvPr id="5138" name="Picture 18" descr="http://cdn.store.ferrari.com/upload/img/0/0/0/0/B/D/6/3/260_3.jpg"/>
          <p:cNvPicPr>
            <a:picLocks noChangeAspect="1" noChangeArrowheads="1"/>
          </p:cNvPicPr>
          <p:nvPr/>
        </p:nvPicPr>
        <p:blipFill>
          <a:blip r:embed="rId10" cstate="print"/>
          <a:srcRect t="2908" r="4047"/>
          <a:stretch>
            <a:fillRect/>
          </a:stretch>
        </p:blipFill>
        <p:spPr bwMode="auto">
          <a:xfrm>
            <a:off x="3491880" y="5142096"/>
            <a:ext cx="1368152" cy="1439858"/>
          </a:xfrm>
          <a:prstGeom prst="rect">
            <a:avLst/>
          </a:prstGeom>
          <a:noFill/>
        </p:spPr>
      </p:pic>
      <p:pic>
        <p:nvPicPr>
          <p:cNvPr id="5140" name="Picture 20" descr="http://pic.tradeage.com/in-fibra-di-carbonio-della-bicicletta-1790161.jpeg?w=16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085184"/>
            <a:ext cx="1440160" cy="1440161"/>
          </a:xfrm>
          <a:prstGeom prst="rect">
            <a:avLst/>
          </a:prstGeom>
          <a:noFill/>
        </p:spPr>
      </p:pic>
      <p:pic>
        <p:nvPicPr>
          <p:cNvPr id="5142" name="Picture 22" descr="http://store.moralesport.com/media/catalog/product/cache/4/small_image/135x/9df78eab33525d08d6e5fb8d27136e95/w/e/wefun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5146923"/>
            <a:ext cx="1440160" cy="1440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040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996633"/>
                </a:solidFill>
              </a:rPr>
              <a:t>Dalla fibra al filato.</a:t>
            </a:r>
            <a:endParaRPr lang="it-IT" b="1" dirty="0">
              <a:solidFill>
                <a:srgbClr val="99663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Le fibre tessili si sottopongono a filatura (sfioccamento e cardatura, accoppiamento e stiro, torcitura). </a:t>
            </a:r>
          </a:p>
          <a:p>
            <a:pPr algn="just"/>
            <a:r>
              <a:rPr lang="it-IT" sz="1600" dirty="0" smtClean="0"/>
              <a:t>Si ottiene così il filato.</a:t>
            </a:r>
            <a:endParaRPr lang="it-IT" sz="1600" dirty="0"/>
          </a:p>
        </p:txBody>
      </p:sp>
      <p:pic>
        <p:nvPicPr>
          <p:cNvPr id="9" name="Picture 2" descr="File:Arcolai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098" y="2636912"/>
            <a:ext cx="2538282" cy="338437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11560" y="314096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Il </a:t>
            </a:r>
            <a:r>
              <a:rPr lang="it-IT" sz="1600" b="1" u="sng" dirty="0" smtClean="0">
                <a:solidFill>
                  <a:srgbClr val="996633"/>
                </a:solidFill>
              </a:rPr>
              <a:t>filatoio ad anello </a:t>
            </a:r>
            <a:r>
              <a:rPr lang="it-IT" sz="1600" dirty="0" smtClean="0"/>
              <a:t>che è una macchina che svolge in modo automatico il lavoro di filatura che una volta si faceva a mano.</a:t>
            </a:r>
            <a:endParaRPr lang="it-IT" dirty="0"/>
          </a:p>
        </p:txBody>
      </p:sp>
    </p:spTree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996633"/>
                </a:solidFill>
              </a:rPr>
              <a:t>Dal filato al tessuto.</a:t>
            </a:r>
            <a:endParaRPr lang="it-IT" b="1" dirty="0">
              <a:solidFill>
                <a:srgbClr val="996633"/>
              </a:solidFill>
            </a:endParaRPr>
          </a:p>
        </p:txBody>
      </p:sp>
      <p:pic>
        <p:nvPicPr>
          <p:cNvPr id="3074" name="Picture 2" descr="http://i00.i.aliimg.com/img/pb/404/102/315/315102404_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2712301" cy="2034226"/>
          </a:xfrm>
          <a:prstGeom prst="rect">
            <a:avLst/>
          </a:prstGeom>
          <a:noFill/>
        </p:spPr>
      </p:pic>
      <p:pic>
        <p:nvPicPr>
          <p:cNvPr id="3076" name="Picture 4" descr="http://www.legambientelaroverella.it/immagini/tessitura/telaio/telaio_2006/telai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564904"/>
            <a:ext cx="2808944" cy="212065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627784" y="213285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Telaio per tessere ieri ... e oggi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12474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Dal filato si passa al </a:t>
            </a:r>
            <a:r>
              <a:rPr lang="it-IT" sz="1600" b="1" dirty="0" smtClean="0">
                <a:solidFill>
                  <a:srgbClr val="996633"/>
                </a:solidFill>
              </a:rPr>
              <a:t>tessuto</a:t>
            </a:r>
            <a:r>
              <a:rPr lang="it-IT" sz="1600" dirty="0" smtClean="0"/>
              <a:t> usando il </a:t>
            </a:r>
            <a:r>
              <a:rPr lang="it-IT" sz="1600" b="1" dirty="0" smtClean="0">
                <a:solidFill>
                  <a:srgbClr val="996633"/>
                </a:solidFill>
              </a:rPr>
              <a:t>telaio</a:t>
            </a:r>
            <a:r>
              <a:rPr lang="it-IT" sz="1600" dirty="0" smtClean="0"/>
              <a:t>.</a:t>
            </a:r>
          </a:p>
          <a:p>
            <a:r>
              <a:rPr lang="it-IT" sz="1600" dirty="0" smtClean="0"/>
              <a:t>Per tessere, il </a:t>
            </a:r>
            <a:r>
              <a:rPr lang="it-IT" sz="1600" b="1" dirty="0" smtClean="0">
                <a:solidFill>
                  <a:srgbClr val="FF0000"/>
                </a:solidFill>
              </a:rPr>
              <a:t>filo della trama </a:t>
            </a:r>
            <a:r>
              <a:rPr lang="it-IT" sz="1600" dirty="0" smtClean="0"/>
              <a:t>passa a volte sopra il </a:t>
            </a:r>
            <a:r>
              <a:rPr lang="it-IT" sz="1600" b="1" dirty="0" smtClean="0">
                <a:solidFill>
                  <a:srgbClr val="0070C0"/>
                </a:solidFill>
              </a:rPr>
              <a:t>filo d’orditura</a:t>
            </a:r>
            <a:r>
              <a:rPr lang="it-IT" sz="1600" dirty="0" smtClean="0"/>
              <a:t>, a volte sotto. </a:t>
            </a:r>
          </a:p>
          <a:p>
            <a:r>
              <a:rPr lang="it-IT" sz="1600" dirty="0" smtClean="0"/>
              <a:t>A seconda dell’intreccio ci sono diverse tipi d’</a:t>
            </a:r>
            <a:r>
              <a:rPr lang="it-IT" sz="1600" b="1" dirty="0" smtClean="0"/>
              <a:t>armatura</a:t>
            </a:r>
            <a:r>
              <a:rPr lang="it-IT" sz="1600" dirty="0" smtClean="0"/>
              <a:t> del tessuto: a tela, saia, raso e altro.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765119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 smtClean="0">
                <a:solidFill>
                  <a:srgbClr val="FFC000"/>
                </a:solidFill>
              </a:rPr>
              <a:t>L’Italia è sempre stata all’avanguardia nel mondo nel campo della moda </a:t>
            </a:r>
            <a:r>
              <a:rPr lang="it-IT" sz="1000" i="1" dirty="0" smtClean="0">
                <a:solidFill>
                  <a:srgbClr val="FFC000"/>
                </a:solidFill>
              </a:rPr>
              <a:t>(Lo </a:t>
            </a:r>
            <a:r>
              <a:rPr lang="it-IT" sz="1000" b="1" i="1" dirty="0" smtClean="0">
                <a:solidFill>
                  <a:srgbClr val="FFC000"/>
                </a:solidFill>
              </a:rPr>
              <a:t>stilista</a:t>
            </a:r>
            <a:r>
              <a:rPr lang="it-IT" sz="1000" i="1" dirty="0" smtClean="0">
                <a:solidFill>
                  <a:srgbClr val="FFC000"/>
                </a:solidFill>
              </a:rPr>
              <a:t> disegna il modello e decide il tessuto. I </a:t>
            </a:r>
            <a:r>
              <a:rPr lang="it-IT" sz="1000" b="1" i="1" dirty="0" smtClean="0">
                <a:solidFill>
                  <a:srgbClr val="FFC000"/>
                </a:solidFill>
              </a:rPr>
              <a:t>figurinisti</a:t>
            </a:r>
            <a:r>
              <a:rPr lang="it-IT" sz="1000" i="1" dirty="0" smtClean="0">
                <a:solidFill>
                  <a:srgbClr val="FFC000"/>
                </a:solidFill>
              </a:rPr>
              <a:t> usano i disegni dello stilista e fanno tante varianti: la collezione. Il </a:t>
            </a:r>
            <a:r>
              <a:rPr lang="it-IT" sz="1000" b="1" i="1" dirty="0" smtClean="0">
                <a:solidFill>
                  <a:srgbClr val="FFC000"/>
                </a:solidFill>
              </a:rPr>
              <a:t>modellista</a:t>
            </a:r>
            <a:r>
              <a:rPr lang="it-IT" sz="1000" i="1" dirty="0" smtClean="0">
                <a:solidFill>
                  <a:srgbClr val="FFC000"/>
                </a:solidFill>
              </a:rPr>
              <a:t> fa i disegni su carta per tutte le taglie; poi, si </a:t>
            </a:r>
            <a:r>
              <a:rPr lang="it-IT" sz="1000" b="1" i="1" dirty="0" smtClean="0">
                <a:solidFill>
                  <a:srgbClr val="FFC000"/>
                </a:solidFill>
              </a:rPr>
              <a:t>ritagliano </a:t>
            </a:r>
            <a:r>
              <a:rPr lang="it-IT" sz="1000" i="1" dirty="0" smtClean="0">
                <a:solidFill>
                  <a:srgbClr val="FFC000"/>
                </a:solidFill>
              </a:rPr>
              <a:t>con la taglierina o con il laser, quindi si cuciono con le </a:t>
            </a:r>
            <a:r>
              <a:rPr lang="it-IT" sz="1000" b="1" i="1" dirty="0" smtClean="0">
                <a:solidFill>
                  <a:srgbClr val="FFC000"/>
                </a:solidFill>
              </a:rPr>
              <a:t>macchine da cucire</a:t>
            </a:r>
            <a:r>
              <a:rPr lang="it-IT" sz="1000" i="1" dirty="0" smtClean="0">
                <a:solidFill>
                  <a:srgbClr val="FFC000"/>
                </a:solidFill>
              </a:rPr>
              <a:t> industriali, si controllano, si confezionano e si vendono.)</a:t>
            </a:r>
          </a:p>
          <a:p>
            <a:pPr algn="just"/>
            <a:r>
              <a:rPr lang="it-IT" sz="1600" i="1" dirty="0" smtClean="0">
                <a:solidFill>
                  <a:srgbClr val="FFC000"/>
                </a:solidFill>
              </a:rPr>
              <a:t>Gli abiti si vendono a seconda dell’ambiente (clima), situazione (lavoro, cerimonia, sport), età e sesso, qualità e prezzo. </a:t>
            </a:r>
            <a:endParaRPr lang="it-IT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2664296" cy="1143000"/>
          </a:xfrm>
        </p:spPr>
        <p:txBody>
          <a:bodyPr>
            <a:normAutofit/>
          </a:bodyPr>
          <a:lstStyle/>
          <a:p>
            <a:pPr marL="93663" algn="ctr"/>
            <a:r>
              <a:rPr lang="it-IT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vetro.</a:t>
            </a:r>
            <a:endParaRPr lang="it-IT" dirty="0"/>
          </a:p>
        </p:txBody>
      </p:sp>
      <p:pic>
        <p:nvPicPr>
          <p:cNvPr id="2050" name="Picture 2" descr="http://store.storageecc.it/088/vetropi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1695450" cy="2486026"/>
          </a:xfrm>
          <a:prstGeom prst="rect">
            <a:avLst/>
          </a:prstGeom>
          <a:noFill/>
        </p:spPr>
      </p:pic>
      <p:sp>
        <p:nvSpPr>
          <p:cNvPr id="9" name="Figura a mano libera 8"/>
          <p:cNvSpPr/>
          <p:nvPr/>
        </p:nvSpPr>
        <p:spPr>
          <a:xfrm>
            <a:off x="611560" y="620688"/>
            <a:ext cx="2160240" cy="5472608"/>
          </a:xfrm>
          <a:custGeom>
            <a:avLst/>
            <a:gdLst>
              <a:gd name="connsiteX0" fmla="*/ 204611 w 546100"/>
              <a:gd name="connsiteY0" fmla="*/ 70556 h 1934634"/>
              <a:gd name="connsiteX1" fmla="*/ 162278 w 546100"/>
              <a:gd name="connsiteY1" fmla="*/ 468490 h 1934634"/>
              <a:gd name="connsiteX2" fmla="*/ 136878 w 546100"/>
              <a:gd name="connsiteY2" fmla="*/ 705556 h 1934634"/>
              <a:gd name="connsiteX3" fmla="*/ 9878 w 546100"/>
              <a:gd name="connsiteY3" fmla="*/ 1086556 h 1934634"/>
              <a:gd name="connsiteX4" fmla="*/ 77611 w 546100"/>
              <a:gd name="connsiteY4" fmla="*/ 1746956 h 1934634"/>
              <a:gd name="connsiteX5" fmla="*/ 458611 w 546100"/>
              <a:gd name="connsiteY5" fmla="*/ 1797756 h 1934634"/>
              <a:gd name="connsiteX6" fmla="*/ 534811 w 546100"/>
              <a:gd name="connsiteY6" fmla="*/ 925690 h 1934634"/>
              <a:gd name="connsiteX7" fmla="*/ 390878 w 546100"/>
              <a:gd name="connsiteY7" fmla="*/ 544690 h 1934634"/>
              <a:gd name="connsiteX8" fmla="*/ 407811 w 546100"/>
              <a:gd name="connsiteY8" fmla="*/ 155223 h 1934634"/>
              <a:gd name="connsiteX9" fmla="*/ 382411 w 546100"/>
              <a:gd name="connsiteY9" fmla="*/ 45156 h 1934634"/>
              <a:gd name="connsiteX10" fmla="*/ 204611 w 546100"/>
              <a:gd name="connsiteY10" fmla="*/ 70556 h 193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100" h="1934634">
                <a:moveTo>
                  <a:pt x="204611" y="70556"/>
                </a:moveTo>
                <a:cubicBezTo>
                  <a:pt x="167922" y="141112"/>
                  <a:pt x="173567" y="362657"/>
                  <a:pt x="162278" y="468490"/>
                </a:cubicBezTo>
                <a:cubicBezTo>
                  <a:pt x="150989" y="574323"/>
                  <a:pt x="162278" y="602545"/>
                  <a:pt x="136878" y="705556"/>
                </a:cubicBezTo>
                <a:cubicBezTo>
                  <a:pt x="111478" y="808567"/>
                  <a:pt x="19756" y="912989"/>
                  <a:pt x="9878" y="1086556"/>
                </a:cubicBezTo>
                <a:cubicBezTo>
                  <a:pt x="0" y="1260123"/>
                  <a:pt x="2822" y="1628423"/>
                  <a:pt x="77611" y="1746956"/>
                </a:cubicBezTo>
                <a:cubicBezTo>
                  <a:pt x="152400" y="1865489"/>
                  <a:pt x="382411" y="1934634"/>
                  <a:pt x="458611" y="1797756"/>
                </a:cubicBezTo>
                <a:cubicBezTo>
                  <a:pt x="534811" y="1660878"/>
                  <a:pt x="546100" y="1134534"/>
                  <a:pt x="534811" y="925690"/>
                </a:cubicBezTo>
                <a:cubicBezTo>
                  <a:pt x="523522" y="716846"/>
                  <a:pt x="412045" y="673101"/>
                  <a:pt x="390878" y="544690"/>
                </a:cubicBezTo>
                <a:cubicBezTo>
                  <a:pt x="369711" y="416279"/>
                  <a:pt x="409222" y="238479"/>
                  <a:pt x="407811" y="155223"/>
                </a:cubicBezTo>
                <a:cubicBezTo>
                  <a:pt x="406400" y="71967"/>
                  <a:pt x="423333" y="57856"/>
                  <a:pt x="382411" y="45156"/>
                </a:cubicBezTo>
                <a:cubicBezTo>
                  <a:pt x="341489" y="32456"/>
                  <a:pt x="241300" y="0"/>
                  <a:pt x="204611" y="70556"/>
                </a:cubicBez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chemeClr val="accent1">
                <a:lumMod val="60000"/>
                <a:lumOff val="40000"/>
                <a:alpha val="39000"/>
              </a:schemeClr>
            </a:solidFill>
          </a:ln>
          <a:effectLst>
            <a:innerShdw blurRad="25400" dir="960000">
              <a:srgbClr val="00B0F0">
                <a:alpha val="55000"/>
              </a:srgbClr>
            </a:innerShdw>
          </a:effectLst>
          <a:scene3d>
            <a:camera prst="isometricRightUp">
              <a:rot lat="2090847" lon="19265776" rev="209534"/>
            </a:camera>
            <a:lightRig rig="glow" dir="t"/>
          </a:scene3d>
          <a:sp3d extrusionH="101600" contourW="19050">
            <a:extrusionClr>
              <a:srgbClr val="00B0F0"/>
            </a:extrusionClr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/>
            <a:endParaRPr lang="it-IT" sz="1600" dirty="0" smtClean="0"/>
          </a:p>
          <a:p>
            <a:pPr marL="177800" algn="ctr"/>
            <a:r>
              <a:rPr lang="it-IT" sz="1600" b="1" dirty="0" smtClean="0"/>
              <a:t>Il vetro è omogeneo e compatto, trasparente. </a:t>
            </a:r>
          </a:p>
          <a:p>
            <a:pPr marL="177800" algn="ctr"/>
            <a:r>
              <a:rPr lang="it-IT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È costituito da silicio e fondenti.</a:t>
            </a:r>
          </a:p>
          <a:p>
            <a:pPr marL="177800" algn="ctr"/>
            <a:r>
              <a:rPr lang="it-IT" sz="1600" b="1" dirty="0" smtClean="0"/>
              <a:t>Si può colorare e decorare.</a:t>
            </a:r>
          </a:p>
          <a:p>
            <a:pPr marL="177800" algn="ctr"/>
            <a:r>
              <a:rPr lang="it-IT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Può avere varie forme.</a:t>
            </a:r>
          </a:p>
          <a:p>
            <a:pPr marL="177800" algn="ctr"/>
            <a:r>
              <a:rPr lang="it-IT" sz="1600" b="1" dirty="0" smtClean="0"/>
              <a:t>È riciclabile.</a:t>
            </a:r>
          </a:p>
          <a:p>
            <a:pPr marL="177800" algn="ctr"/>
            <a:endParaRPr lang="it-IT" dirty="0"/>
          </a:p>
        </p:txBody>
      </p:sp>
      <p:sp>
        <p:nvSpPr>
          <p:cNvPr id="10" name="Figura a mano libera 9"/>
          <p:cNvSpPr/>
          <p:nvPr/>
        </p:nvSpPr>
        <p:spPr>
          <a:xfrm>
            <a:off x="4499992" y="620688"/>
            <a:ext cx="2952328" cy="5472608"/>
          </a:xfrm>
          <a:custGeom>
            <a:avLst/>
            <a:gdLst>
              <a:gd name="connsiteX0" fmla="*/ 335756 w 581818"/>
              <a:gd name="connsiteY0" fmla="*/ 11906 h 1667668"/>
              <a:gd name="connsiteX1" fmla="*/ 288131 w 581818"/>
              <a:gd name="connsiteY1" fmla="*/ 59531 h 1667668"/>
              <a:gd name="connsiteX2" fmla="*/ 311943 w 581818"/>
              <a:gd name="connsiteY2" fmla="*/ 102394 h 1667668"/>
              <a:gd name="connsiteX3" fmla="*/ 278606 w 581818"/>
              <a:gd name="connsiteY3" fmla="*/ 116681 h 1667668"/>
              <a:gd name="connsiteX4" fmla="*/ 307181 w 581818"/>
              <a:gd name="connsiteY4" fmla="*/ 150019 h 1667668"/>
              <a:gd name="connsiteX5" fmla="*/ 283368 w 581818"/>
              <a:gd name="connsiteY5" fmla="*/ 202406 h 1667668"/>
              <a:gd name="connsiteX6" fmla="*/ 254793 w 581818"/>
              <a:gd name="connsiteY6" fmla="*/ 340519 h 1667668"/>
              <a:gd name="connsiteX7" fmla="*/ 216693 w 581818"/>
              <a:gd name="connsiteY7" fmla="*/ 464344 h 1667668"/>
              <a:gd name="connsiteX8" fmla="*/ 192881 w 581818"/>
              <a:gd name="connsiteY8" fmla="*/ 554831 h 1667668"/>
              <a:gd name="connsiteX9" fmla="*/ 183356 w 581818"/>
              <a:gd name="connsiteY9" fmla="*/ 645319 h 1667668"/>
              <a:gd name="connsiteX10" fmla="*/ 135731 w 581818"/>
              <a:gd name="connsiteY10" fmla="*/ 678656 h 1667668"/>
              <a:gd name="connsiteX11" fmla="*/ 78581 w 581818"/>
              <a:gd name="connsiteY11" fmla="*/ 726281 h 1667668"/>
              <a:gd name="connsiteX12" fmla="*/ 54768 w 581818"/>
              <a:gd name="connsiteY12" fmla="*/ 778669 h 1667668"/>
              <a:gd name="connsiteX13" fmla="*/ 50006 w 581818"/>
              <a:gd name="connsiteY13" fmla="*/ 940594 h 1667668"/>
              <a:gd name="connsiteX14" fmla="*/ 11906 w 581818"/>
              <a:gd name="connsiteY14" fmla="*/ 1497806 h 1667668"/>
              <a:gd name="connsiteX15" fmla="*/ 121443 w 581818"/>
              <a:gd name="connsiteY15" fmla="*/ 1640681 h 1667668"/>
              <a:gd name="connsiteX16" fmla="*/ 264318 w 581818"/>
              <a:gd name="connsiteY16" fmla="*/ 1659731 h 1667668"/>
              <a:gd name="connsiteX17" fmla="*/ 359568 w 581818"/>
              <a:gd name="connsiteY17" fmla="*/ 1626394 h 1667668"/>
              <a:gd name="connsiteX18" fmla="*/ 426243 w 581818"/>
              <a:gd name="connsiteY18" fmla="*/ 1512094 h 1667668"/>
              <a:gd name="connsiteX19" fmla="*/ 459581 w 581818"/>
              <a:gd name="connsiteY19" fmla="*/ 1335881 h 1667668"/>
              <a:gd name="connsiteX20" fmla="*/ 497681 w 581818"/>
              <a:gd name="connsiteY20" fmla="*/ 1126331 h 1667668"/>
              <a:gd name="connsiteX21" fmla="*/ 540543 w 581818"/>
              <a:gd name="connsiteY21" fmla="*/ 892969 h 1667668"/>
              <a:gd name="connsiteX22" fmla="*/ 569118 w 581818"/>
              <a:gd name="connsiteY22" fmla="*/ 754856 h 1667668"/>
              <a:gd name="connsiteX23" fmla="*/ 464343 w 581818"/>
              <a:gd name="connsiteY23" fmla="*/ 664369 h 1667668"/>
              <a:gd name="connsiteX24" fmla="*/ 507206 w 581818"/>
              <a:gd name="connsiteY24" fmla="*/ 492919 h 1667668"/>
              <a:gd name="connsiteX25" fmla="*/ 478631 w 581818"/>
              <a:gd name="connsiteY25" fmla="*/ 345281 h 1667668"/>
              <a:gd name="connsiteX26" fmla="*/ 497681 w 581818"/>
              <a:gd name="connsiteY26" fmla="*/ 197644 h 1667668"/>
              <a:gd name="connsiteX27" fmla="*/ 488156 w 581818"/>
              <a:gd name="connsiteY27" fmla="*/ 178594 h 1667668"/>
              <a:gd name="connsiteX28" fmla="*/ 502443 w 581818"/>
              <a:gd name="connsiteY28" fmla="*/ 154781 h 1667668"/>
              <a:gd name="connsiteX29" fmla="*/ 507206 w 581818"/>
              <a:gd name="connsiteY29" fmla="*/ 126206 h 1667668"/>
              <a:gd name="connsiteX30" fmla="*/ 492918 w 581818"/>
              <a:gd name="connsiteY30" fmla="*/ 116681 h 1667668"/>
              <a:gd name="connsiteX31" fmla="*/ 516731 w 581818"/>
              <a:gd name="connsiteY31" fmla="*/ 88106 h 1667668"/>
              <a:gd name="connsiteX32" fmla="*/ 497681 w 581818"/>
              <a:gd name="connsiteY32" fmla="*/ 40481 h 1667668"/>
              <a:gd name="connsiteX33" fmla="*/ 388143 w 581818"/>
              <a:gd name="connsiteY33" fmla="*/ 7144 h 166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1818" h="1667668">
                <a:moveTo>
                  <a:pt x="335756" y="11906"/>
                </a:moveTo>
                <a:cubicBezTo>
                  <a:pt x="313928" y="28178"/>
                  <a:pt x="292100" y="44450"/>
                  <a:pt x="288131" y="59531"/>
                </a:cubicBezTo>
                <a:cubicBezTo>
                  <a:pt x="284162" y="74612"/>
                  <a:pt x="313531" y="92869"/>
                  <a:pt x="311943" y="102394"/>
                </a:cubicBezTo>
                <a:cubicBezTo>
                  <a:pt x="310356" y="111919"/>
                  <a:pt x="279400" y="108744"/>
                  <a:pt x="278606" y="116681"/>
                </a:cubicBezTo>
                <a:cubicBezTo>
                  <a:pt x="277812" y="124618"/>
                  <a:pt x="306387" y="135732"/>
                  <a:pt x="307181" y="150019"/>
                </a:cubicBezTo>
                <a:cubicBezTo>
                  <a:pt x="307975" y="164306"/>
                  <a:pt x="292099" y="170656"/>
                  <a:pt x="283368" y="202406"/>
                </a:cubicBezTo>
                <a:cubicBezTo>
                  <a:pt x="274637" y="234156"/>
                  <a:pt x="265905" y="296863"/>
                  <a:pt x="254793" y="340519"/>
                </a:cubicBezTo>
                <a:cubicBezTo>
                  <a:pt x="243681" y="384175"/>
                  <a:pt x="227012" y="428625"/>
                  <a:pt x="216693" y="464344"/>
                </a:cubicBezTo>
                <a:cubicBezTo>
                  <a:pt x="206374" y="500063"/>
                  <a:pt x="198437" y="524669"/>
                  <a:pt x="192881" y="554831"/>
                </a:cubicBezTo>
                <a:cubicBezTo>
                  <a:pt x="187325" y="584994"/>
                  <a:pt x="192881" y="624682"/>
                  <a:pt x="183356" y="645319"/>
                </a:cubicBezTo>
                <a:cubicBezTo>
                  <a:pt x="173831" y="665956"/>
                  <a:pt x="153194" y="665162"/>
                  <a:pt x="135731" y="678656"/>
                </a:cubicBezTo>
                <a:cubicBezTo>
                  <a:pt x="118269" y="692150"/>
                  <a:pt x="92075" y="709612"/>
                  <a:pt x="78581" y="726281"/>
                </a:cubicBezTo>
                <a:cubicBezTo>
                  <a:pt x="65087" y="742950"/>
                  <a:pt x="59530" y="742950"/>
                  <a:pt x="54768" y="778669"/>
                </a:cubicBezTo>
                <a:cubicBezTo>
                  <a:pt x="50006" y="814388"/>
                  <a:pt x="57150" y="820738"/>
                  <a:pt x="50006" y="940594"/>
                </a:cubicBezTo>
                <a:cubicBezTo>
                  <a:pt x="42862" y="1060450"/>
                  <a:pt x="0" y="1381125"/>
                  <a:pt x="11906" y="1497806"/>
                </a:cubicBezTo>
                <a:cubicBezTo>
                  <a:pt x="23812" y="1614487"/>
                  <a:pt x="79374" y="1613694"/>
                  <a:pt x="121443" y="1640681"/>
                </a:cubicBezTo>
                <a:cubicBezTo>
                  <a:pt x="163512" y="1667668"/>
                  <a:pt x="224630" y="1662112"/>
                  <a:pt x="264318" y="1659731"/>
                </a:cubicBezTo>
                <a:cubicBezTo>
                  <a:pt x="304006" y="1657350"/>
                  <a:pt x="332581" y="1651000"/>
                  <a:pt x="359568" y="1626394"/>
                </a:cubicBezTo>
                <a:cubicBezTo>
                  <a:pt x="386555" y="1601788"/>
                  <a:pt x="409574" y="1560513"/>
                  <a:pt x="426243" y="1512094"/>
                </a:cubicBezTo>
                <a:cubicBezTo>
                  <a:pt x="442912" y="1463675"/>
                  <a:pt x="447675" y="1400175"/>
                  <a:pt x="459581" y="1335881"/>
                </a:cubicBezTo>
                <a:cubicBezTo>
                  <a:pt x="471487" y="1271587"/>
                  <a:pt x="484187" y="1200150"/>
                  <a:pt x="497681" y="1126331"/>
                </a:cubicBezTo>
                <a:cubicBezTo>
                  <a:pt x="511175" y="1052512"/>
                  <a:pt x="528637" y="954882"/>
                  <a:pt x="540543" y="892969"/>
                </a:cubicBezTo>
                <a:cubicBezTo>
                  <a:pt x="552449" y="831057"/>
                  <a:pt x="581818" y="792956"/>
                  <a:pt x="569118" y="754856"/>
                </a:cubicBezTo>
                <a:cubicBezTo>
                  <a:pt x="556418" y="716756"/>
                  <a:pt x="474662" y="708025"/>
                  <a:pt x="464343" y="664369"/>
                </a:cubicBezTo>
                <a:cubicBezTo>
                  <a:pt x="454024" y="620713"/>
                  <a:pt x="504825" y="546100"/>
                  <a:pt x="507206" y="492919"/>
                </a:cubicBezTo>
                <a:cubicBezTo>
                  <a:pt x="509587" y="439738"/>
                  <a:pt x="480218" y="394493"/>
                  <a:pt x="478631" y="345281"/>
                </a:cubicBezTo>
                <a:cubicBezTo>
                  <a:pt x="477044" y="296069"/>
                  <a:pt x="496094" y="225425"/>
                  <a:pt x="497681" y="197644"/>
                </a:cubicBezTo>
                <a:cubicBezTo>
                  <a:pt x="499268" y="169863"/>
                  <a:pt x="487362" y="185738"/>
                  <a:pt x="488156" y="178594"/>
                </a:cubicBezTo>
                <a:cubicBezTo>
                  <a:pt x="488950" y="171450"/>
                  <a:pt x="499268" y="163512"/>
                  <a:pt x="502443" y="154781"/>
                </a:cubicBezTo>
                <a:cubicBezTo>
                  <a:pt x="505618" y="146050"/>
                  <a:pt x="508794" y="132556"/>
                  <a:pt x="507206" y="126206"/>
                </a:cubicBezTo>
                <a:cubicBezTo>
                  <a:pt x="505619" y="119856"/>
                  <a:pt x="491331" y="123031"/>
                  <a:pt x="492918" y="116681"/>
                </a:cubicBezTo>
                <a:cubicBezTo>
                  <a:pt x="494506" y="110331"/>
                  <a:pt x="515937" y="100806"/>
                  <a:pt x="516731" y="88106"/>
                </a:cubicBezTo>
                <a:cubicBezTo>
                  <a:pt x="517525" y="75406"/>
                  <a:pt x="519112" y="53975"/>
                  <a:pt x="497681" y="40481"/>
                </a:cubicBezTo>
                <a:cubicBezTo>
                  <a:pt x="476250" y="26987"/>
                  <a:pt x="423862" y="0"/>
                  <a:pt x="388143" y="7144"/>
                </a:cubicBezTo>
              </a:path>
            </a:pathLst>
          </a:custGeom>
          <a:solidFill>
            <a:srgbClr val="269917">
              <a:alpha val="60000"/>
            </a:srgbClr>
          </a:solidFill>
          <a:ln w="22225" cap="flat" cmpd="sng">
            <a:solidFill>
              <a:schemeClr val="tx1"/>
            </a:solidFill>
            <a:round/>
            <a:headEnd type="none"/>
          </a:ln>
          <a:effectLst>
            <a:outerShdw dir="9540000" sx="133000" sy="133000" algn="ctr" rotWithShape="0">
              <a:srgbClr val="269917"/>
            </a:outerShdw>
          </a:effectLst>
          <a:scene3d>
            <a:camera prst="isometricLeftDown">
              <a:rot lat="890758" lon="2412506" rev="21478677"/>
            </a:camera>
            <a:lightRig rig="freezing" dir="t"/>
          </a:scene3d>
          <a:sp3d extrusionH="76200">
            <a:extrusionClr>
              <a:srgbClr val="269917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92500" lnSpcReduction="20000"/>
          </a:bodyPr>
          <a:lstStyle/>
          <a:p>
            <a:pPr marL="266700" algn="ctr"/>
            <a:endParaRPr lang="it-IT" dirty="0" smtClean="0"/>
          </a:p>
          <a:p>
            <a:pPr marL="266700" algn="ctr"/>
            <a:endParaRPr lang="it-IT" dirty="0" smtClean="0"/>
          </a:p>
          <a:p>
            <a:pPr marL="266700" algn="ctr"/>
            <a:endParaRPr lang="it-IT" dirty="0" smtClean="0"/>
          </a:p>
          <a:p>
            <a:pPr marL="266700" algn="ctr"/>
            <a:endParaRPr lang="it-IT" dirty="0" smtClean="0"/>
          </a:p>
          <a:p>
            <a:pPr marL="266700" algn="ctr"/>
            <a:endParaRPr lang="it-IT" dirty="0" smtClean="0"/>
          </a:p>
          <a:p>
            <a:pPr marL="266700" algn="ctr"/>
            <a:endParaRPr lang="it-IT" dirty="0" smtClean="0"/>
          </a:p>
          <a:p>
            <a:pPr marL="901700" algn="ctr"/>
            <a:endParaRPr lang="it-IT" sz="1600" dirty="0" smtClean="0"/>
          </a:p>
          <a:p>
            <a:pPr marL="719138" algn="ctr"/>
            <a:endParaRPr lang="it-IT" sz="1400" dirty="0" smtClean="0"/>
          </a:p>
          <a:p>
            <a:pPr marL="719138" algn="ctr"/>
            <a:endParaRPr lang="it-IT" sz="1400" dirty="0" smtClean="0"/>
          </a:p>
          <a:p>
            <a:pPr marL="719138" algn="ctr"/>
            <a:endParaRPr lang="it-IT" sz="1400" dirty="0" smtClean="0"/>
          </a:p>
          <a:p>
            <a:pPr marL="719138" algn="ctr"/>
            <a:endParaRPr lang="it-IT" sz="1400" dirty="0" smtClean="0"/>
          </a:p>
          <a:p>
            <a:pPr marL="719138" algn="ctr"/>
            <a:r>
              <a:rPr lang="it-IT" sz="1400" dirty="0" smtClean="0"/>
              <a:t>Secondo la leggenda </a:t>
            </a:r>
          </a:p>
          <a:p>
            <a:pPr marL="625475" algn="ctr" defTabSz="715963"/>
            <a:r>
              <a:rPr lang="it-IT" sz="1400" dirty="0" smtClean="0"/>
              <a:t>il vetro fu scoperto </a:t>
            </a:r>
          </a:p>
          <a:p>
            <a:pPr marL="625475" algn="ctr" defTabSz="715963"/>
            <a:r>
              <a:rPr lang="it-IT" sz="1400" dirty="0" smtClean="0"/>
              <a:t>da alcuni marinai su </a:t>
            </a:r>
          </a:p>
          <a:p>
            <a:pPr marL="625475" algn="ctr" defTabSz="715963"/>
            <a:r>
              <a:rPr lang="it-IT" sz="1400" dirty="0" smtClean="0"/>
              <a:t>una spiaggia.</a:t>
            </a:r>
          </a:p>
          <a:p>
            <a:pPr marL="266700" algn="ctr"/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La storia dice: in Mesopotamia </a:t>
            </a:r>
          </a:p>
          <a:p>
            <a:pPr marL="92075" algn="ctr"/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era noto nel III millennio a.C.</a:t>
            </a:r>
          </a:p>
          <a:p>
            <a:pPr algn="ctr"/>
            <a:r>
              <a:rPr lang="it-IT" sz="1400" dirty="0" smtClean="0"/>
              <a:t>I Siriani sapevano soffiarlo </a:t>
            </a:r>
          </a:p>
          <a:p>
            <a:pPr algn="ctr"/>
            <a:r>
              <a:rPr lang="it-IT" sz="1400" dirty="0" smtClean="0"/>
              <a:t>già nel I sec. a.C..</a:t>
            </a:r>
          </a:p>
          <a:p>
            <a:pPr marL="92075"/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Nel Medioevo, scoperta la colorazione, si decorarono bellissime vetrate nelle </a:t>
            </a:r>
          </a:p>
          <a:p>
            <a:pPr marL="92075"/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cattedrali gotiche.</a:t>
            </a:r>
          </a:p>
          <a:p>
            <a:r>
              <a:rPr lang="it-IT" sz="1400" dirty="0" smtClean="0"/>
              <a:t>Nel Medioevo si sviluppò</a:t>
            </a:r>
          </a:p>
          <a:p>
            <a:r>
              <a:rPr lang="it-IT" sz="1400" dirty="0" smtClean="0"/>
              <a:t> a Murano e Venezia lo </a:t>
            </a:r>
          </a:p>
          <a:p>
            <a:r>
              <a:rPr lang="it-IT" sz="1400" dirty="0" smtClean="0"/>
              <a:t>impose in Europa nel </a:t>
            </a:r>
            <a:r>
              <a:rPr lang="it-IT" sz="1400" dirty="0" err="1" smtClean="0"/>
              <a:t>VI</a:t>
            </a:r>
            <a:r>
              <a:rPr lang="it-IT" sz="1400" dirty="0" smtClean="0"/>
              <a:t> sec.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In Boemia c’erano i maestri </a:t>
            </a:r>
          </a:p>
          <a:p>
            <a:r>
              <a:rPr lang="it-IT" sz="1400" dirty="0" smtClean="0">
                <a:solidFill>
                  <a:schemeClr val="tx1">
                    <a:lumMod val="75000"/>
                  </a:schemeClr>
                </a:solidFill>
              </a:rPr>
              <a:t>della lavorazione del cristallo.</a:t>
            </a:r>
          </a:p>
          <a:p>
            <a:r>
              <a:rPr lang="it-IT" sz="1400" dirty="0" smtClean="0"/>
              <a:t>Nel 1881, a Jena, in Germania </a:t>
            </a:r>
          </a:p>
          <a:p>
            <a:r>
              <a:rPr lang="it-IT" sz="1400" dirty="0" smtClean="0"/>
              <a:t>si cominciò a produrre vetro </a:t>
            </a:r>
          </a:p>
          <a:p>
            <a:r>
              <a:rPr lang="it-IT" sz="1400" dirty="0" smtClean="0"/>
              <a:t>per ottica.</a:t>
            </a:r>
          </a:p>
          <a:p>
            <a:endParaRPr lang="it-IT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it-IT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it-IT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it-IT" sz="1400" dirty="0" smtClean="0"/>
          </a:p>
          <a:p>
            <a:endParaRPr lang="it-IT" sz="1400" dirty="0" smtClean="0"/>
          </a:p>
          <a:p>
            <a:pPr marL="342900" indent="-342900" algn="ctr"/>
            <a:endParaRPr lang="it-IT" sz="1600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La lavorazione del vetro.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1268760"/>
            <a:ext cx="4608512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it-IT" sz="1600" dirty="0" smtClean="0"/>
              <a:t>Per fabbricare il vetro si mettono sabbia e prodotti fondenti e sodio, bario, magnesio, altro. Si usa anche vetro riciclato dello stesso colore.</a:t>
            </a:r>
          </a:p>
        </p:txBody>
      </p:sp>
      <p:pic>
        <p:nvPicPr>
          <p:cNvPr id="1030" name="Picture 6" descr="Il riciclaggio del vetro - 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2382183" cy="1512168"/>
          </a:xfrm>
          <a:prstGeom prst="rect">
            <a:avLst/>
          </a:prstGeom>
          <a:noFill/>
        </p:spPr>
      </p:pic>
      <p:pic>
        <p:nvPicPr>
          <p:cNvPr id="1034" name="Picture 10" descr="http://altro.aaannunci.it/img6/6/452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30878"/>
            <a:ext cx="2448272" cy="1836204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3131840" y="321297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I materiali, ridotti in granellini di 0,5 mm si mettono in un forno e raggiungono una temperatura elevatissima: 1500 °C.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67544" y="4869160"/>
            <a:ext cx="48965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Già a 800 °C l’impasto ha perso l’umidità ed è diventato liquido. A 1200 °C si perdono anche i gas.</a:t>
            </a:r>
          </a:p>
          <a:p>
            <a:pPr algn="just"/>
            <a:r>
              <a:rPr lang="it-IT" sz="1600" dirty="0" smtClean="0"/>
              <a:t>Si ottiene, così, una pasta vetrosa che (per non farla frantumare) si lascia raffreddare gradualmente; poi, si lavora per ottenere le forme desiderate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38" name="Picture 14" descr="http://www.certificatienergia.it/images/stories/vetri/vetro%20tir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3479928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</a:bodyPr>
          <a:lstStyle/>
          <a:p>
            <a:pPr marL="541338">
              <a:tabLst>
                <a:tab pos="6994525" algn="l"/>
              </a:tabLst>
            </a:pPr>
            <a:r>
              <a:rPr lang="it-IT" b="1" dirty="0" smtClean="0">
                <a:solidFill>
                  <a:srgbClr val="00B050"/>
                </a:solidFill>
              </a:rPr>
              <a:t>Come nasce una lastra di vetro.</a:t>
            </a:r>
            <a:endParaRPr lang="it-IT" dirty="0"/>
          </a:p>
        </p:txBody>
      </p:sp>
      <p:pic>
        <p:nvPicPr>
          <p:cNvPr id="44038" name="Picture 6" descr="http://www.certificatienergia.it/images/stories/vetri/vetro%20float%20impia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4104455" cy="172743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979712" y="4149080"/>
            <a:ext cx="4968552" cy="20621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996633"/>
                </a:solidFill>
              </a:rPr>
              <a:t>Si miscelano le materie prime.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Si mettono nel forno di fusione a circa 1300 °C.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Il vetro fuso incandescente arriva in un bagno di stagno dove galleggia e diventa una lastra.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>
                <a:solidFill>
                  <a:srgbClr val="269917"/>
                </a:solidFill>
              </a:rPr>
              <a:t>Segue un raffreddamento graduale ed infine si taglia.</a:t>
            </a:r>
            <a:endParaRPr lang="it-IT" sz="1600" dirty="0">
              <a:solidFill>
                <a:srgbClr val="269917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03648" y="134076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Verso la metà del 1900 è stato introdotto il </a:t>
            </a:r>
            <a:r>
              <a:rPr lang="it-IT" b="1" u="sng" dirty="0" smtClean="0">
                <a:solidFill>
                  <a:srgbClr val="00B050"/>
                </a:solidFill>
              </a:rPr>
              <a:t>metodo float, </a:t>
            </a:r>
            <a:r>
              <a:rPr lang="it-IT" dirty="0" smtClean="0"/>
              <a:t>molto più semplice di quelli precedenti. </a:t>
            </a:r>
          </a:p>
        </p:txBody>
      </p:sp>
    </p:spTree>
  </p:cSld>
  <p:clrMapOvr>
    <a:masterClrMapping/>
  </p:clrMapOvr>
  <p:transition spd="slow"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cosansperate.it/images/gra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1690518"/>
            <a:ext cx="4812689" cy="3394666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rmAutofit fontScale="90000"/>
          </a:bodyPr>
          <a:lstStyle/>
          <a:p>
            <a:pPr marL="898525">
              <a:tabLst>
                <a:tab pos="6994525" algn="l"/>
              </a:tabLst>
            </a:pPr>
            <a:r>
              <a:rPr lang="it-IT" b="1" dirty="0" smtClean="0">
                <a:solidFill>
                  <a:srgbClr val="00B050"/>
                </a:solidFill>
              </a:rPr>
              <a:t>Come nasce una bottiglia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27584" y="134076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Per fabbricare una </a:t>
            </a:r>
            <a:r>
              <a:rPr lang="it-IT" dirty="0" smtClean="0">
                <a:solidFill>
                  <a:srgbClr val="269917"/>
                </a:solidFill>
              </a:rPr>
              <a:t>bottiglia</a:t>
            </a:r>
            <a:r>
              <a:rPr lang="it-IT" dirty="0" smtClean="0"/>
              <a:t> si procede in un modo molto semplice.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042118"/>
            <a:ext cx="86409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996633"/>
                </a:solidFill>
              </a:rPr>
              <a:t>Si parte da </a:t>
            </a:r>
            <a:r>
              <a:rPr lang="it-IT" sz="1600" b="1" u="sng" dirty="0" smtClean="0">
                <a:solidFill>
                  <a:srgbClr val="996633"/>
                </a:solidFill>
              </a:rPr>
              <a:t>materie prime</a:t>
            </a:r>
            <a:r>
              <a:rPr lang="it-IT" sz="1600" dirty="0" smtClean="0">
                <a:solidFill>
                  <a:srgbClr val="996633"/>
                </a:solidFill>
              </a:rPr>
              <a:t>: riciclato + sabbia e soda. Poi, si </a:t>
            </a:r>
            <a:r>
              <a:rPr lang="it-IT" sz="1600" b="1" u="sng" dirty="0" smtClean="0">
                <a:solidFill>
                  <a:srgbClr val="996633"/>
                </a:solidFill>
              </a:rPr>
              <a:t>miscelano</a:t>
            </a:r>
            <a:r>
              <a:rPr lang="it-IT" sz="1600" dirty="0" smtClean="0">
                <a:solidFill>
                  <a:srgbClr val="996633"/>
                </a:solidFill>
              </a:rPr>
              <a:t> in giusta proporzione.</a:t>
            </a:r>
          </a:p>
          <a:p>
            <a:pPr algn="just"/>
            <a:r>
              <a:rPr lang="it-IT" sz="1600" dirty="0" smtClean="0"/>
              <a:t>Si mettono nel </a:t>
            </a:r>
            <a:r>
              <a:rPr lang="it-IT" sz="1600" b="1" u="sng" dirty="0" smtClean="0"/>
              <a:t>forno di fusione </a:t>
            </a:r>
            <a:r>
              <a:rPr lang="it-IT" sz="1600" dirty="0" smtClean="0"/>
              <a:t>a circa 1500 °C.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La goccia di vetro fuso purificata dai gas a questo punto passa nella </a:t>
            </a:r>
            <a:r>
              <a:rPr lang="it-IT" sz="1600" b="1" u="sng" dirty="0" smtClean="0">
                <a:solidFill>
                  <a:srgbClr val="92D050"/>
                </a:solidFill>
              </a:rPr>
              <a:t>foggiatrice,</a:t>
            </a:r>
            <a:r>
              <a:rPr lang="it-IT" sz="1600" dirty="0" smtClean="0">
                <a:solidFill>
                  <a:srgbClr val="92D050"/>
                </a:solidFill>
              </a:rPr>
              <a:t> (</a:t>
            </a:r>
            <a:r>
              <a:rPr lang="it-IT" sz="1300" b="1" u="sng" dirty="0" smtClean="0">
                <a:solidFill>
                  <a:srgbClr val="92D050"/>
                </a:solidFill>
              </a:rPr>
              <a:t>stampi sbozzatori e finitori</a:t>
            </a:r>
            <a:r>
              <a:rPr lang="it-IT" sz="1300" dirty="0" smtClean="0">
                <a:solidFill>
                  <a:srgbClr val="92D050"/>
                </a:solidFill>
              </a:rPr>
              <a:t> di forma desiderata</a:t>
            </a:r>
            <a:r>
              <a:rPr lang="it-IT" sz="1600" dirty="0" smtClean="0">
                <a:solidFill>
                  <a:srgbClr val="92D050"/>
                </a:solidFill>
              </a:rPr>
              <a:t>); qui viene soffiata l’aria (</a:t>
            </a:r>
            <a:r>
              <a:rPr lang="it-IT" sz="1300" dirty="0" smtClean="0">
                <a:solidFill>
                  <a:srgbClr val="92D050"/>
                </a:solidFill>
              </a:rPr>
              <a:t>come faceva il maestro vetraio</a:t>
            </a:r>
            <a:r>
              <a:rPr lang="it-IT" sz="1600" dirty="0" smtClean="0">
                <a:solidFill>
                  <a:srgbClr val="92D050"/>
                </a:solidFill>
              </a:rPr>
              <a:t>).</a:t>
            </a:r>
          </a:p>
          <a:p>
            <a:pPr algn="just"/>
            <a:r>
              <a:rPr lang="it-IT" sz="1600" dirty="0" smtClean="0">
                <a:solidFill>
                  <a:srgbClr val="269917"/>
                </a:solidFill>
              </a:rPr>
              <a:t>Segue un raffreddamento graduale in un forno di </a:t>
            </a:r>
            <a:r>
              <a:rPr lang="it-IT" sz="1600" b="1" u="sng" dirty="0" smtClean="0">
                <a:solidFill>
                  <a:srgbClr val="269917"/>
                </a:solidFill>
              </a:rPr>
              <a:t>ricottura</a:t>
            </a:r>
            <a:r>
              <a:rPr lang="it-IT" sz="1600" dirty="0" smtClean="0">
                <a:solidFill>
                  <a:srgbClr val="269917"/>
                </a:solidFill>
              </a:rPr>
              <a:t>.</a:t>
            </a:r>
          </a:p>
          <a:p>
            <a:pPr algn="just"/>
            <a:r>
              <a:rPr lang="it-IT" sz="1600" dirty="0" smtClean="0">
                <a:solidFill>
                  <a:srgbClr val="FFC000"/>
                </a:solidFill>
              </a:rPr>
              <a:t>Infine, c’è il </a:t>
            </a:r>
            <a:r>
              <a:rPr lang="it-IT" sz="1600" b="1" u="sng" dirty="0" smtClean="0">
                <a:solidFill>
                  <a:srgbClr val="FFC000"/>
                </a:solidFill>
              </a:rPr>
              <a:t>controllo di qualità </a:t>
            </a:r>
            <a:r>
              <a:rPr lang="it-IT" sz="1600" dirty="0" smtClean="0">
                <a:solidFill>
                  <a:srgbClr val="FFC000"/>
                </a:solidFill>
              </a:rPr>
              <a:t>ed il </a:t>
            </a:r>
            <a:r>
              <a:rPr lang="it-IT" sz="1600" b="1" u="sng" dirty="0" smtClean="0">
                <a:solidFill>
                  <a:srgbClr val="FFC000"/>
                </a:solidFill>
              </a:rPr>
              <a:t>confezionamento.</a:t>
            </a:r>
          </a:p>
        </p:txBody>
      </p:sp>
    </p:spTree>
  </p:cSld>
  <p:clrMapOvr>
    <a:masterClrMapping/>
  </p:clrMapOvr>
  <p:transition spd="slow"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vetromeccanicheitaliane.it/fabbricazione/fabbri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2448272" cy="2357114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796908"/>
          </a:xfrm>
        </p:spPr>
        <p:txBody>
          <a:bodyPr>
            <a:normAutofit/>
          </a:bodyPr>
          <a:lstStyle/>
          <a:p>
            <a:pPr marL="182563">
              <a:tabLst>
                <a:tab pos="6994525" algn="l"/>
              </a:tabLst>
            </a:pPr>
            <a:r>
              <a:rPr lang="it-IT" sz="3800" b="1" dirty="0" smtClean="0">
                <a:solidFill>
                  <a:srgbClr val="00B050"/>
                </a:solidFill>
              </a:rPr>
              <a:t>Caratteristiche e proprietà del vetro</a:t>
            </a:r>
            <a:endParaRPr lang="it-IT" sz="3800" dirty="0"/>
          </a:p>
        </p:txBody>
      </p:sp>
      <p:sp>
        <p:nvSpPr>
          <p:cNvPr id="6" name="Rettangolo 5"/>
          <p:cNvSpPr/>
          <p:nvPr/>
        </p:nvSpPr>
        <p:spPr>
          <a:xfrm>
            <a:off x="467544" y="3534013"/>
            <a:ext cx="4248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Il </a:t>
            </a:r>
            <a:r>
              <a:rPr lang="it-IT" sz="1600" b="1" u="sng" dirty="0" smtClean="0">
                <a:solidFill>
                  <a:srgbClr val="92D050"/>
                </a:solidFill>
              </a:rPr>
              <a:t>vetro cavo </a:t>
            </a:r>
            <a:r>
              <a:rPr lang="it-IT" sz="1600" dirty="0" smtClean="0">
                <a:solidFill>
                  <a:srgbClr val="92D050"/>
                </a:solidFill>
              </a:rPr>
              <a:t>è quello delle bottiglie, bicchieri, per uso alimentare e medicinale.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 </a:t>
            </a:r>
            <a:r>
              <a:rPr lang="it-IT" sz="1600" b="1" u="sng" dirty="0" smtClean="0">
                <a:solidFill>
                  <a:srgbClr val="92D050"/>
                </a:solidFill>
              </a:rPr>
              <a:t>vetri piani </a:t>
            </a:r>
            <a:r>
              <a:rPr lang="it-IT" sz="1600" dirty="0" smtClean="0">
                <a:solidFill>
                  <a:srgbClr val="92D050"/>
                </a:solidFill>
              </a:rPr>
              <a:t>si usano per le finestre.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 </a:t>
            </a:r>
            <a:r>
              <a:rPr lang="it-IT" sz="1600" b="1" u="sng" dirty="0" smtClean="0">
                <a:solidFill>
                  <a:srgbClr val="92D050"/>
                </a:solidFill>
              </a:rPr>
              <a:t>vetri artistici </a:t>
            </a:r>
            <a:r>
              <a:rPr lang="it-IT" sz="1600" dirty="0" smtClean="0">
                <a:solidFill>
                  <a:srgbClr val="92D050"/>
                </a:solidFill>
              </a:rPr>
              <a:t>si usano per le decorazioni, il piombo aumenta la lucentezza.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Il </a:t>
            </a:r>
            <a:r>
              <a:rPr lang="it-IT" sz="1600" b="1" u="sng" dirty="0" smtClean="0">
                <a:solidFill>
                  <a:srgbClr val="92D050"/>
                </a:solidFill>
              </a:rPr>
              <a:t>vetro per ottica </a:t>
            </a:r>
            <a:r>
              <a:rPr lang="it-IT" sz="1600" dirty="0" smtClean="0">
                <a:solidFill>
                  <a:srgbClr val="92D050"/>
                </a:solidFill>
              </a:rPr>
              <a:t>serve per fare le lenti degli occhiali.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 </a:t>
            </a:r>
            <a:r>
              <a:rPr lang="it-IT" sz="1600" b="1" u="sng" dirty="0" smtClean="0">
                <a:solidFill>
                  <a:srgbClr val="92D050"/>
                </a:solidFill>
              </a:rPr>
              <a:t>vetri di sicurezza </a:t>
            </a:r>
            <a:r>
              <a:rPr lang="it-IT" sz="1600" dirty="0" smtClean="0">
                <a:solidFill>
                  <a:srgbClr val="92D050"/>
                </a:solidFill>
              </a:rPr>
              <a:t>quando si rompono si frantumano in piccolissimi frammenti o restano incollati, per motivi di sicurezza.</a:t>
            </a:r>
          </a:p>
          <a:p>
            <a:pPr algn="just"/>
            <a:r>
              <a:rPr lang="it-IT" sz="1600" dirty="0" smtClean="0">
                <a:solidFill>
                  <a:srgbClr val="92D050"/>
                </a:solidFill>
              </a:rPr>
              <a:t>Il </a:t>
            </a:r>
            <a:r>
              <a:rPr lang="it-IT" sz="1600" b="1" u="sng" dirty="0" smtClean="0">
                <a:solidFill>
                  <a:srgbClr val="92D050"/>
                </a:solidFill>
              </a:rPr>
              <a:t>vetro per fibre </a:t>
            </a:r>
            <a:r>
              <a:rPr lang="it-IT" sz="1600" dirty="0" smtClean="0">
                <a:solidFill>
                  <a:srgbClr val="92D050"/>
                </a:solidFill>
              </a:rPr>
              <a:t>si usa nel rivestimento di carrozzerie. È molto resistente e leggero.</a:t>
            </a:r>
          </a:p>
          <a:p>
            <a:pPr algn="just"/>
            <a:endParaRPr lang="it-IT" dirty="0" smtClean="0">
              <a:solidFill>
                <a:srgbClr val="92D050"/>
              </a:solidFill>
            </a:endParaRPr>
          </a:p>
        </p:txBody>
      </p:sp>
      <p:pic>
        <p:nvPicPr>
          <p:cNvPr id="45060" name="Picture 4" descr="http://www.rocconefestival.it/bottiglia%20ve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1066800" cy="1428750"/>
          </a:xfrm>
          <a:prstGeom prst="rect">
            <a:avLst/>
          </a:prstGeom>
          <a:noFill/>
        </p:spPr>
      </p:pic>
      <p:pic>
        <p:nvPicPr>
          <p:cNvPr id="45062" name="Picture 6" descr="http://1.bp.blogspot.com/_tFUZAgUTakA/TA0PSCuFQpI/AAAAAAAAD24/37tGcKaslsQ/s200/vetro_finestre_rus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1248138" cy="936104"/>
          </a:xfrm>
          <a:prstGeom prst="rect">
            <a:avLst/>
          </a:prstGeom>
          <a:noFill/>
        </p:spPr>
      </p:pic>
      <p:pic>
        <p:nvPicPr>
          <p:cNvPr id="45064" name="Picture 8" descr="http://www.vetropan.it/public/foto/vetrate%20artistiche%2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573016"/>
            <a:ext cx="1008112" cy="1323277"/>
          </a:xfrm>
          <a:prstGeom prst="rect">
            <a:avLst/>
          </a:prstGeom>
          <a:noFill/>
        </p:spPr>
      </p:pic>
      <p:pic>
        <p:nvPicPr>
          <p:cNvPr id="45066" name="Picture 10" descr="http://img.alibaba.com/photo/261936629/Optics_Optics_Frame_Optics_Glass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4437112"/>
            <a:ext cx="936104" cy="922999"/>
          </a:xfrm>
          <a:prstGeom prst="rect">
            <a:avLst/>
          </a:prstGeom>
          <a:noFill/>
        </p:spPr>
      </p:pic>
      <p:pic>
        <p:nvPicPr>
          <p:cNvPr id="45068" name="Picture 12" descr="http://www.edilportale.com/upload/prodotti/prodotti-11899-rela14794cf-47fd-4c35-8d8a-cfc837fbb9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941168"/>
            <a:ext cx="1080120" cy="1080120"/>
          </a:xfrm>
          <a:prstGeom prst="rect">
            <a:avLst/>
          </a:prstGeom>
          <a:noFill/>
        </p:spPr>
      </p:pic>
      <p:pic>
        <p:nvPicPr>
          <p:cNvPr id="45070" name="Picture 14" descr="http://img.alibaba.com/photo/323442424/Fiberglass_Auto_Body_Shell_FRP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517232"/>
            <a:ext cx="1296144" cy="972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1143000"/>
          </a:xfrm>
        </p:spPr>
        <p:txBody>
          <a:bodyPr>
            <a:normAutofit/>
          </a:bodyPr>
          <a:lstStyle/>
          <a:p>
            <a:r>
              <a:rPr lang="it-IT" sz="30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Il</a:t>
            </a:r>
            <a:r>
              <a:rPr lang="it-IT" sz="3000" dirty="0" smtClean="0">
                <a:solidFill>
                  <a:srgbClr val="663300"/>
                </a:solidFill>
              </a:rPr>
              <a:t> </a:t>
            </a:r>
            <a:r>
              <a:rPr lang="it-IT" sz="30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legno: </a:t>
            </a:r>
            <a:r>
              <a:rPr lang="it-IT" sz="3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dal bosco </a:t>
            </a:r>
            <a:r>
              <a:rPr lang="it-IT" sz="30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al semilavorato</a:t>
            </a:r>
            <a:endParaRPr lang="it-IT" sz="30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142873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</a:t>
            </a:r>
            <a:r>
              <a:rPr lang="it-IT" b="1" dirty="0" smtClean="0"/>
              <a:t>legno</a:t>
            </a:r>
            <a:r>
              <a:rPr lang="it-IT" dirty="0" smtClean="0"/>
              <a:t> è il materiale ricavato dai fusti delle </a:t>
            </a:r>
            <a:r>
              <a:rPr lang="it-IT" dirty="0" smtClean="0">
                <a:hlinkClick r:id="rId3" action="ppaction://hlinkfile" tooltip="Plantae"/>
              </a:rPr>
              <a:t>piante</a:t>
            </a:r>
            <a:r>
              <a:rPr lang="it-IT" dirty="0" smtClean="0"/>
              <a:t>, in particolare dagli </a:t>
            </a:r>
            <a:r>
              <a:rPr lang="it-IT" dirty="0" smtClean="0">
                <a:hlinkClick r:id="rId4" action="ppaction://hlinkfile" tooltip="Albero (botanica)"/>
              </a:rPr>
              <a:t>alberi</a:t>
            </a:r>
            <a:r>
              <a:rPr lang="it-IT" dirty="0" smtClean="0"/>
              <a:t> ma anche dagli </a:t>
            </a:r>
            <a:r>
              <a:rPr lang="it-IT" dirty="0" smtClean="0">
                <a:hlinkClick r:id="rId5" action="ppaction://hlinkfile" tooltip="Arbusto"/>
              </a:rPr>
              <a:t>arbusti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il_fi" descr="tagliabosch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785926"/>
            <a:ext cx="253047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57158" y="371475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È trasportato via </a:t>
            </a:r>
            <a:r>
              <a:rPr lang="it-IT" dirty="0" smtClean="0">
                <a:hlinkClick r:id="rId3" action="ppaction://hlinkfile" tooltip="Plantae"/>
              </a:rPr>
              <a:t>terra</a:t>
            </a:r>
            <a:r>
              <a:rPr lang="it-IT" dirty="0" smtClean="0"/>
              <a:t> o via </a:t>
            </a:r>
            <a:r>
              <a:rPr lang="it-IT" dirty="0" smtClean="0">
                <a:hlinkClick r:id="rId3" action="ppaction://hlinkfile" tooltip="Plantae"/>
              </a:rPr>
              <a:t>mare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1027" name="il_fi" descr="amazzonia07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286256"/>
            <a:ext cx="248761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l_fi" descr="Trasporto_tronchi_350x228_h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357694"/>
            <a:ext cx="25733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1472" y="285728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tronchi quando arrivano  in segheria vengono  prima </a:t>
            </a:r>
            <a:r>
              <a:rPr lang="it-IT" dirty="0" smtClean="0">
                <a:hlinkClick r:id="rId3" action="ppaction://hlinkfile" tooltip="Plantae"/>
              </a:rPr>
              <a:t>scortecciati</a:t>
            </a:r>
            <a:r>
              <a:rPr lang="it-IT" dirty="0" smtClean="0"/>
              <a:t>,  poi </a:t>
            </a:r>
            <a:r>
              <a:rPr lang="it-IT" dirty="0" smtClean="0">
                <a:hlinkClick r:id="rId3" action="ppaction://hlinkfile" tooltip="Plantae"/>
              </a:rPr>
              <a:t>lavati</a:t>
            </a:r>
            <a:r>
              <a:rPr lang="it-IT" dirty="0" smtClean="0"/>
              <a:t> e infine  </a:t>
            </a:r>
            <a:r>
              <a:rPr lang="it-IT" dirty="0" smtClean="0">
                <a:hlinkClick r:id="rId3" action="ppaction://hlinkfile" tooltip="Plantae"/>
              </a:rPr>
              <a:t>tagliati</a:t>
            </a:r>
          </a:p>
        </p:txBody>
      </p:sp>
      <p:pic>
        <p:nvPicPr>
          <p:cNvPr id="2050" name="il_fi" descr="09-D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3183735" cy="21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500562" y="450057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Viene fatto </a:t>
            </a:r>
            <a:r>
              <a:rPr lang="it-IT" dirty="0" smtClean="0">
                <a:hlinkClick r:id="rId3" action="ppaction://hlinkfile" tooltip="Plantae"/>
              </a:rPr>
              <a:t>stagionare</a:t>
            </a:r>
            <a:r>
              <a:rPr lang="it-IT" dirty="0" smtClean="0"/>
              <a:t> in modo naturale, per alcuni mesi, o nei forni, per impiegare meno tempo.</a:t>
            </a:r>
          </a:p>
        </p:txBody>
      </p:sp>
      <p:pic>
        <p:nvPicPr>
          <p:cNvPr id="2051" name="il_fi" descr="imm_47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14356"/>
            <a:ext cx="2786082" cy="21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legno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04"/>
            <a:ext cx="71942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428860" y="1500174"/>
            <a:ext cx="4786346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it-IT" sz="7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struttura di un tronco d’albero</a:t>
            </a:r>
            <a:endParaRPr lang="it-IT" sz="7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714356"/>
          </a:xfrm>
        </p:spPr>
        <p:txBody>
          <a:bodyPr>
            <a:noAutofit/>
          </a:bodyPr>
          <a:lstStyle/>
          <a:p>
            <a:pPr algn="ctr"/>
            <a:r>
              <a:rPr lang="it-IT" sz="3000" dirty="0" smtClean="0">
                <a:solidFill>
                  <a:srgbClr val="FFC000"/>
                </a:solidFill>
              </a:rPr>
              <a:t/>
            </a:r>
            <a:br>
              <a:rPr lang="it-IT" sz="3000" dirty="0" smtClean="0">
                <a:solidFill>
                  <a:srgbClr val="FFC000"/>
                </a:solidFill>
              </a:rPr>
            </a:br>
            <a:r>
              <a:rPr lang="it-IT" sz="3000" dirty="0" smtClean="0">
                <a:solidFill>
                  <a:srgbClr val="FFC000"/>
                </a:solidFill>
              </a:rPr>
              <a:t/>
            </a:r>
            <a:br>
              <a:rPr lang="it-IT" sz="3000" dirty="0" smtClean="0">
                <a:solidFill>
                  <a:srgbClr val="FFC000"/>
                </a:solidFill>
              </a:rPr>
            </a:br>
            <a:r>
              <a:rPr lang="it-IT" sz="3000" dirty="0" smtClean="0">
                <a:solidFill>
                  <a:srgbClr val="FFC000"/>
                </a:solidFill>
              </a:rPr>
              <a:t>I difetti del legno.</a:t>
            </a:r>
            <a:br>
              <a:rPr lang="it-IT" sz="3000" dirty="0" smtClean="0">
                <a:solidFill>
                  <a:srgbClr val="FFC000"/>
                </a:solidFill>
              </a:rPr>
            </a:br>
            <a:r>
              <a:rPr lang="it-IT" sz="3000" dirty="0" smtClean="0"/>
              <a:t/>
            </a:r>
            <a:br>
              <a:rPr lang="it-IT" sz="3000" dirty="0" smtClean="0"/>
            </a:br>
            <a:endParaRPr lang="it-IT" sz="3000" dirty="0"/>
          </a:p>
        </p:txBody>
      </p:sp>
      <p:pic>
        <p:nvPicPr>
          <p:cNvPr id="4099" name="il_fi" descr="d140_400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1707918" cy="198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l_fi" descr="difet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428736"/>
            <a:ext cx="3068033" cy="23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000100" y="64291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sono dovuti  a cattive condizioni climatiche  nella vita della pianta, poca assistenza alla pianta, a parassiti: animali o vegetali, a malattie.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85786" y="4429132"/>
            <a:ext cx="6929486" cy="207170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it-IT" sz="1300" dirty="0" smtClean="0"/>
              <a:t>Il </a:t>
            </a:r>
            <a:r>
              <a:rPr lang="it-IT" sz="2000" dirty="0" smtClean="0"/>
              <a:t>semilavorato può subire un imbarcamento </a:t>
            </a:r>
          </a:p>
          <a:p>
            <a:r>
              <a:rPr lang="it-IT" sz="2000" dirty="0" smtClean="0"/>
              <a:t>trasversale o longitudinale;  a causa di un’insufficiente stagionatura.</a:t>
            </a:r>
          </a:p>
          <a:p>
            <a:endParaRPr lang="it-IT" dirty="0"/>
          </a:p>
        </p:txBody>
      </p:sp>
      <p:pic>
        <p:nvPicPr>
          <p:cNvPr id="4102" name="il_fi" descr="imbarca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5" y="4714884"/>
            <a:ext cx="2850883" cy="182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1604" y="0"/>
            <a:ext cx="5643602" cy="785794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 smtClean="0">
                <a:solidFill>
                  <a:srgbClr val="FFC000"/>
                </a:solidFill>
                <a:latin typeface="+mn-lt"/>
              </a:rPr>
              <a:t>I DERIVATI DEL LEGNO</a:t>
            </a:r>
          </a:p>
        </p:txBody>
      </p:sp>
      <p:pic>
        <p:nvPicPr>
          <p:cNvPr id="5122" name="il_fi" descr="compens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3572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l_fi" descr="dscn4754_barca_c_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14554"/>
            <a:ext cx="15281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l_fi" descr="seggiolini_legno-300x2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71678"/>
            <a:ext cx="1571636" cy="1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_vv4-0" descr="!B)uH6mgEWk~$(KGrHqEOKj8Ew(7fMfrdBMOuzp0o2!~~_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500438"/>
            <a:ext cx="19055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14282" y="4572008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50" dirty="0" smtClean="0">
                <a:solidFill>
                  <a:srgbClr val="FFFF00"/>
                </a:solidFill>
              </a:rPr>
              <a:t>Il compensato è realizzato mediante incollatura di più strati di legno  con le fibre alternate.</a:t>
            </a:r>
          </a:p>
          <a:p>
            <a:pPr algn="just"/>
            <a:r>
              <a:rPr lang="it-IT" sz="1650" dirty="0" smtClean="0">
                <a:solidFill>
                  <a:schemeClr val="accent2">
                    <a:lumMod val="75000"/>
                  </a:schemeClr>
                </a:solidFill>
              </a:rPr>
              <a:t>Gli strati devono sempre essere dispari per migliorarne le caratteristiche meccaniche</a:t>
            </a:r>
          </a:p>
          <a:p>
            <a:r>
              <a:rPr lang="it-IT" sz="1650" dirty="0" smtClean="0">
                <a:solidFill>
                  <a:srgbClr val="FFFF00"/>
                </a:solidFill>
              </a:rPr>
              <a:t>Grazie a questa struttura il compensato si piega difficilmente sotto l'effetto dell'umidità. </a:t>
            </a:r>
          </a:p>
          <a:p>
            <a:endParaRPr lang="it-IT" sz="165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428992" y="85723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75000"/>
                  </a:schemeClr>
                </a:solidFill>
              </a:rPr>
              <a:t>Il</a:t>
            </a:r>
            <a:r>
              <a:rPr lang="it-IT" sz="5400" b="1" dirty="0" smtClean="0"/>
              <a:t> </a:t>
            </a:r>
            <a:r>
              <a:rPr lang="it-IT" sz="2500" b="1" dirty="0" smtClean="0">
                <a:solidFill>
                  <a:schemeClr val="accent2">
                    <a:lumMod val="75000"/>
                  </a:schemeClr>
                </a:solidFill>
              </a:rPr>
              <a:t>compensato</a:t>
            </a:r>
          </a:p>
        </p:txBody>
      </p:sp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64" y="642918"/>
            <a:ext cx="2928958" cy="1011222"/>
          </a:xfrm>
        </p:spPr>
        <p:txBody>
          <a:bodyPr>
            <a:norm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 paniforti</a:t>
            </a:r>
          </a:p>
        </p:txBody>
      </p:sp>
      <p:pic>
        <p:nvPicPr>
          <p:cNvPr id="1026" name="il_fi" descr="pannell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560537" cy="209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l_fi" descr="http://www.waybricolage.net/root/img/paniforte-g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00562" y="1928802"/>
            <a:ext cx="1857388" cy="13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l_fi" descr="8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857364"/>
            <a:ext cx="16240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14282" y="4857760"/>
            <a:ext cx="85725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 smtClean="0">
                <a:solidFill>
                  <a:srgbClr val="996633"/>
                </a:solidFill>
              </a:rPr>
              <a:t>Il paniforte è realizzato con listelli di legno massello, rivestiti da fogli di legno.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000364" y="785794"/>
            <a:ext cx="2928958" cy="1011222"/>
          </a:xfrm>
        </p:spPr>
        <p:txBody>
          <a:bodyPr>
            <a:normAutofit/>
          </a:bodyPr>
          <a:lstStyle/>
          <a:p>
            <a:pPr algn="ctr"/>
            <a:r>
              <a:rPr lang="it-IT" sz="25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Il tamburato</a:t>
            </a:r>
          </a:p>
        </p:txBody>
      </p:sp>
      <p:pic>
        <p:nvPicPr>
          <p:cNvPr id="10241" name="il_fi" descr="pannello%20tambur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78584"/>
            <a:ext cx="3357586" cy="25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l_fi" descr="porta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14554"/>
            <a:ext cx="14986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28596" y="5000636"/>
            <a:ext cx="842968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50" dirty="0" smtClean="0"/>
              <a:t>Il tamburato, pannello a </a:t>
            </a:r>
            <a:r>
              <a:rPr lang="it-IT" sz="1650" dirty="0" smtClean="0">
                <a:solidFill>
                  <a:srgbClr val="FFFF00"/>
                </a:solidFill>
              </a:rPr>
              <a:t>n</a:t>
            </a:r>
            <a:r>
              <a:rPr lang="it-IT" sz="1650" dirty="0" smtClean="0">
                <a:solidFill>
                  <a:schemeClr val="bg1"/>
                </a:solidFill>
              </a:rPr>
              <a:t>i</a:t>
            </a:r>
            <a:r>
              <a:rPr lang="it-IT" sz="1650" dirty="0" smtClean="0">
                <a:solidFill>
                  <a:srgbClr val="FFFF00"/>
                </a:solidFill>
              </a:rPr>
              <a:t>d</a:t>
            </a:r>
            <a:r>
              <a:rPr lang="it-IT" sz="1650" dirty="0" smtClean="0">
                <a:solidFill>
                  <a:schemeClr val="bg1"/>
                </a:solidFill>
              </a:rPr>
              <a:t>o</a:t>
            </a:r>
            <a:r>
              <a:rPr lang="it-IT" sz="1650" dirty="0" smtClean="0">
                <a:solidFill>
                  <a:srgbClr val="FFFF00"/>
                </a:solidFill>
              </a:rPr>
              <a:t> d'</a:t>
            </a:r>
            <a:r>
              <a:rPr lang="it-IT" sz="1650" dirty="0" smtClean="0">
                <a:solidFill>
                  <a:schemeClr val="bg1"/>
                </a:solidFill>
              </a:rPr>
              <a:t>a</a:t>
            </a:r>
            <a:r>
              <a:rPr lang="it-IT" sz="1650" dirty="0" smtClean="0">
                <a:solidFill>
                  <a:srgbClr val="FFFF00"/>
                </a:solidFill>
              </a:rPr>
              <a:t>p</a:t>
            </a:r>
            <a:r>
              <a:rPr lang="it-IT" sz="1650" dirty="0" smtClean="0">
                <a:solidFill>
                  <a:schemeClr val="bg1"/>
                </a:solidFill>
              </a:rPr>
              <a:t>e</a:t>
            </a:r>
            <a:r>
              <a:rPr lang="it-IT" sz="1650" dirty="0" smtClean="0"/>
              <a:t>, è usato nella realizzazione di mobili leggeri.</a:t>
            </a:r>
          </a:p>
          <a:p>
            <a:pPr algn="just"/>
            <a:r>
              <a:rPr lang="it-IT" sz="1650" dirty="0" smtClean="0"/>
              <a:t>È costituito da due fogli di </a:t>
            </a:r>
            <a:r>
              <a:rPr lang="it-IT" sz="1650" dirty="0" smtClean="0">
                <a:solidFill>
                  <a:srgbClr val="FFC000"/>
                </a:solidFill>
              </a:rPr>
              <a:t>laminato plastico </a:t>
            </a:r>
            <a:r>
              <a:rPr lang="it-IT" sz="1650" dirty="0" smtClean="0"/>
              <a:t>o </a:t>
            </a:r>
            <a:r>
              <a:rPr lang="it-IT" sz="1650" dirty="0" smtClean="0">
                <a:solidFill>
                  <a:srgbClr val="FFC000"/>
                </a:solidFill>
              </a:rPr>
              <a:t>compensato</a:t>
            </a:r>
            <a:r>
              <a:rPr lang="it-IT" sz="1650" dirty="0" smtClean="0"/>
              <a:t> incollati su un </a:t>
            </a:r>
            <a:r>
              <a:rPr lang="it-IT" sz="1650" dirty="0" smtClean="0">
                <a:solidFill>
                  <a:srgbClr val="996633"/>
                </a:solidFill>
              </a:rPr>
              <a:t>telaio perimetrale</a:t>
            </a:r>
            <a:r>
              <a:rPr lang="it-IT" sz="1650" dirty="0" smtClean="0"/>
              <a:t>; all’interno c’è una </a:t>
            </a:r>
            <a:r>
              <a:rPr lang="it-IT" sz="1650" dirty="0" smtClean="0">
                <a:solidFill>
                  <a:srgbClr val="FFFF00"/>
                </a:solidFill>
              </a:rPr>
              <a:t>strutturata ad alveoli</a:t>
            </a:r>
            <a:r>
              <a:rPr lang="it-IT" sz="1650" dirty="0" smtClean="0"/>
              <a:t>.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 spd="slow"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1334</TotalTime>
  <Words>1516</Words>
  <Application>Microsoft Office PowerPoint</Application>
  <PresentationFormat>Presentazione su schermo (4:3)</PresentationFormat>
  <Paragraphs>215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Tecnologia</vt:lpstr>
      <vt:lpstr> </vt:lpstr>
      <vt:lpstr>Diapositiva 2</vt:lpstr>
      <vt:lpstr>Il legno: dal bosco al semilavorato</vt:lpstr>
      <vt:lpstr>Diapositiva 4</vt:lpstr>
      <vt:lpstr>Diapositiva 5</vt:lpstr>
      <vt:lpstr>  I difetti del legno.  </vt:lpstr>
      <vt:lpstr>I DERIVATI DEL LEGNO</vt:lpstr>
      <vt:lpstr>I paniforti</vt:lpstr>
      <vt:lpstr>Il tamburato</vt:lpstr>
      <vt:lpstr>I pannelli truciolari</vt:lpstr>
      <vt:lpstr>Utensili antichi … e macchine moderne</vt:lpstr>
      <vt:lpstr>Diapositiva 12</vt:lpstr>
      <vt:lpstr>La carta</vt:lpstr>
      <vt:lpstr>IL Cartone</vt:lpstr>
      <vt:lpstr>Produzione della carta</vt:lpstr>
      <vt:lpstr>Il riciclaggio della carta</vt:lpstr>
      <vt:lpstr>Le fibre tessili.</vt:lpstr>
      <vt:lpstr>Fibre naturali animali. Seta e Lana. </vt:lpstr>
      <vt:lpstr>Fibre naturali vegetali. Cotone, Lino e Canapa. </vt:lpstr>
      <vt:lpstr>Fibre naturali minerali . Amianto. </vt:lpstr>
      <vt:lpstr>Fibre artificiali. Raion. </vt:lpstr>
      <vt:lpstr>Fibre sintetiche. Derivate da petrolio e da carbonio. </vt:lpstr>
      <vt:lpstr>Dalla fibra al filato.</vt:lpstr>
      <vt:lpstr>Dal filato al tessuto.</vt:lpstr>
      <vt:lpstr>Il vetro.</vt:lpstr>
      <vt:lpstr>La lavorazione del vetro.</vt:lpstr>
      <vt:lpstr>Come nasce una lastra di vetro.</vt:lpstr>
      <vt:lpstr>Come nasce una bottiglia</vt:lpstr>
      <vt:lpstr>Caratteristiche e proprietà del vetro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</dc:title>
  <dc:creator>Alessandro</dc:creator>
  <cp:lastModifiedBy>Michele</cp:lastModifiedBy>
  <cp:revision>183</cp:revision>
  <dcterms:created xsi:type="dcterms:W3CDTF">2011-05-03T16:01:11Z</dcterms:created>
  <dcterms:modified xsi:type="dcterms:W3CDTF">2011-06-04T05:31:55Z</dcterms:modified>
</cp:coreProperties>
</file>